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597" r:id="rId2"/>
    <p:sldId id="586" r:id="rId3"/>
    <p:sldId id="598" r:id="rId4"/>
    <p:sldId id="599" r:id="rId5"/>
    <p:sldId id="600" r:id="rId6"/>
    <p:sldId id="601" r:id="rId7"/>
    <p:sldId id="602" r:id="rId8"/>
    <p:sldId id="603" r:id="rId9"/>
    <p:sldId id="604" r:id="rId10"/>
    <p:sldId id="605" r:id="rId11"/>
    <p:sldId id="593" r:id="rId12"/>
    <p:sldId id="517" r:id="rId13"/>
    <p:sldId id="518" r:id="rId14"/>
    <p:sldId id="527" r:id="rId15"/>
    <p:sldId id="595" r:id="rId16"/>
    <p:sldId id="562" r:id="rId17"/>
    <p:sldId id="561" r:id="rId18"/>
    <p:sldId id="580" r:id="rId19"/>
    <p:sldId id="550" r:id="rId20"/>
    <p:sldId id="596" r:id="rId21"/>
    <p:sldId id="552" r:id="rId22"/>
    <p:sldId id="553" r:id="rId23"/>
    <p:sldId id="554" r:id="rId24"/>
    <p:sldId id="588" r:id="rId25"/>
    <p:sldId id="583" r:id="rId26"/>
    <p:sldId id="589" r:id="rId27"/>
    <p:sldId id="582" r:id="rId28"/>
    <p:sldId id="584" r:id="rId29"/>
    <p:sldId id="590" r:id="rId30"/>
    <p:sldId id="591" r:id="rId31"/>
    <p:sldId id="592" r:id="rId32"/>
    <p:sldId id="449" r:id="rId33"/>
    <p:sldId id="489" r:id="rId34"/>
    <p:sldId id="494" r:id="rId35"/>
  </p:sldIdLst>
  <p:sldSz cx="9144000" cy="6858000" type="screen4x3"/>
  <p:notesSz cx="7010400" cy="92964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4C4B7B3-3F09-435E-95B0-A48630602597}">
          <p14:sldIdLst>
            <p14:sldId id="597"/>
            <p14:sldId id="586"/>
            <p14:sldId id="598"/>
            <p14:sldId id="599"/>
            <p14:sldId id="600"/>
            <p14:sldId id="601"/>
            <p14:sldId id="602"/>
            <p14:sldId id="603"/>
            <p14:sldId id="604"/>
            <p14:sldId id="605"/>
            <p14:sldId id="593"/>
            <p14:sldId id="517"/>
            <p14:sldId id="518"/>
            <p14:sldId id="527"/>
            <p14:sldId id="595"/>
            <p14:sldId id="562"/>
            <p14:sldId id="561"/>
            <p14:sldId id="580"/>
            <p14:sldId id="550"/>
            <p14:sldId id="596"/>
            <p14:sldId id="552"/>
            <p14:sldId id="553"/>
            <p14:sldId id="554"/>
            <p14:sldId id="588"/>
            <p14:sldId id="583"/>
            <p14:sldId id="589"/>
            <p14:sldId id="582"/>
            <p14:sldId id="584"/>
            <p14:sldId id="590"/>
            <p14:sldId id="591"/>
            <p14:sldId id="592"/>
            <p14:sldId id="449"/>
            <p14:sldId id="489"/>
            <p14:sldId id="4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66"/>
    <a:srgbClr val="0000FF"/>
    <a:srgbClr val="99CCFF"/>
    <a:srgbClr val="FFCCFF"/>
    <a:srgbClr val="FF9900"/>
    <a:srgbClr val="99FF66"/>
    <a:srgbClr val="0099FF"/>
    <a:srgbClr val="66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5" autoAdjust="0"/>
    <p:restoredTop sz="91547" autoAdjust="0"/>
  </p:normalViewPr>
  <p:slideViewPr>
    <p:cSldViewPr>
      <p:cViewPr varScale="1">
        <p:scale>
          <a:sx n="68" d="100"/>
          <a:sy n="68" d="100"/>
        </p:scale>
        <p:origin x="1644" y="66"/>
      </p:cViewPr>
      <p:guideLst>
        <p:guide orient="horz" pos="2160"/>
        <p:guide pos="2880"/>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8082"/>
    </p:cViewPr>
  </p:sorterViewPr>
  <p:notesViewPr>
    <p:cSldViewPr>
      <p:cViewPr varScale="1">
        <p:scale>
          <a:sx n="75" d="100"/>
          <a:sy n="75" d="100"/>
        </p:scale>
        <p:origin x="-219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vonne\Desktop\IPO%20document\IPO&#31777;&#22577;&#36039;&#2600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edwardting\Desktop\IPO&#31777;&#22577;&#36039;&#2600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wardting\Desktop\IPO&#31777;&#22577;&#36039;&#2600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dwardting\Desktop\IPO&#31777;&#22577;&#36039;&#2600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C:\Users\yvonne\Desktop\Nephoxil%20Global%20Sale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yvonne\Desktop\Nephoxil%20Global%20Sal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zh-TW" altLang="en-US" sz="2000" b="1">
                <a:solidFill>
                  <a:srgbClr val="FF0000"/>
                </a:solidFill>
              </a:rPr>
              <a:t>拿百磷全球專利佈局</a:t>
            </a:r>
            <a:endParaRPr lang="en-US" altLang="zh-TW" sz="2000" b="1">
              <a:solidFill>
                <a:srgbClr val="FF0000"/>
              </a:solidFill>
            </a:endParaRPr>
          </a:p>
          <a:p>
            <a:pPr>
              <a:defRPr sz="2000"/>
            </a:pPr>
            <a:r>
              <a:rPr lang="en-US" altLang="zh-TW" sz="2000" b="1">
                <a:solidFill>
                  <a:srgbClr val="FF0000"/>
                </a:solidFill>
              </a:rPr>
              <a:t>(</a:t>
            </a:r>
            <a:r>
              <a:rPr lang="zh-TW" altLang="en-US" sz="2000" b="1">
                <a:solidFill>
                  <a:srgbClr val="FF0000"/>
                </a:solidFill>
              </a:rPr>
              <a:t>共</a:t>
            </a:r>
            <a:r>
              <a:rPr lang="en-US" altLang="zh-TW" sz="2000" b="1">
                <a:solidFill>
                  <a:srgbClr val="FF0000"/>
                </a:solidFill>
              </a:rPr>
              <a:t>225</a:t>
            </a:r>
            <a:r>
              <a:rPr lang="zh-TW" altLang="en-US" sz="2000" b="1">
                <a:solidFill>
                  <a:srgbClr val="FF0000"/>
                </a:solidFill>
              </a:rPr>
              <a:t>件</a:t>
            </a:r>
            <a:r>
              <a:rPr lang="en-US" altLang="zh-TW" sz="2000" b="1">
                <a:solidFill>
                  <a:srgbClr val="FF0000"/>
                </a:solidFill>
              </a:rPr>
              <a:t>Applications)</a:t>
            </a:r>
            <a:endParaRPr lang="zh-TW" altLang="en-US" sz="2000" b="1">
              <a:solidFill>
                <a:srgbClr val="FF0000"/>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zh-TW"/>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zh-TW"/>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工作表1!$A$3:$A$5</c:f>
              <c:strCache>
                <c:ptCount val="3"/>
                <c:pt idx="0">
                  <c:v>Owned by PBF</c:v>
                </c:pt>
                <c:pt idx="1">
                  <c:v>Owned by Strategic Partners</c:v>
                </c:pt>
                <c:pt idx="2">
                  <c:v>Pending</c:v>
                </c:pt>
              </c:strCache>
            </c:strRef>
          </c:cat>
          <c:val>
            <c:numRef>
              <c:f>工作表1!$B$3:$B$5</c:f>
              <c:numCache>
                <c:formatCode>General</c:formatCode>
                <c:ptCount val="3"/>
                <c:pt idx="0">
                  <c:v>97</c:v>
                </c:pt>
                <c:pt idx="1">
                  <c:v>27</c:v>
                </c:pt>
                <c:pt idx="2">
                  <c:v>101</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zh-TW" altLang="en-US" sz="1400" b="1" dirty="0"/>
              <a:t>營業收入成長趨勢表   </a:t>
            </a:r>
            <a:r>
              <a:rPr lang="zh-TW" altLang="en-US" sz="1200" b="1" dirty="0"/>
              <a:t> </a:t>
            </a:r>
            <a:r>
              <a:rPr lang="en-US" altLang="zh-TW" sz="1200" b="1" dirty="0" smtClean="0"/>
              <a:t>(</a:t>
            </a:r>
            <a:r>
              <a:rPr lang="zh-TW" altLang="en-US" sz="1200" b="1" dirty="0" smtClean="0"/>
              <a:t>單位</a:t>
            </a:r>
            <a:r>
              <a:rPr lang="en-US" altLang="zh-TW" sz="1200" b="1" dirty="0"/>
              <a:t>:</a:t>
            </a:r>
            <a:r>
              <a:rPr lang="zh-TW" altLang="en-US" sz="1200" b="1" dirty="0"/>
              <a:t>新台幣千元</a:t>
            </a:r>
            <a:r>
              <a:rPr lang="en-US" altLang="zh-TW" sz="1200" b="1" dirty="0"/>
              <a:t>)</a:t>
            </a:r>
            <a:endParaRPr lang="zh-TW" altLang="en-US" sz="1400" b="1" dirty="0"/>
          </a:p>
        </c:rich>
      </c:tx>
      <c:layout/>
      <c:overlay val="0"/>
      <c:spPr>
        <a:noFill/>
        <a:ln>
          <a:noFill/>
        </a:ln>
        <a:effectLst/>
      </c:spPr>
    </c:title>
    <c:autoTitleDeleted val="0"/>
    <c:plotArea>
      <c:layout/>
      <c:barChart>
        <c:barDir val="col"/>
        <c:grouping val="clustered"/>
        <c:varyColors val="0"/>
        <c:ser>
          <c:idx val="0"/>
          <c:order val="0"/>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工作表1!$C$3:$E$4</c:f>
              <c:multiLvlStrCache>
                <c:ptCount val="3"/>
                <c:lvl>
                  <c:pt idx="0">
                    <c:v>合併財報</c:v>
                  </c:pt>
                  <c:pt idx="1">
                    <c:v>合併財報</c:v>
                  </c:pt>
                  <c:pt idx="2">
                    <c:v>合併財報</c:v>
                  </c:pt>
                </c:lvl>
                <c:lvl>
                  <c:pt idx="0">
                    <c:v>103年</c:v>
                  </c:pt>
                  <c:pt idx="1">
                    <c:v>104年</c:v>
                  </c:pt>
                  <c:pt idx="2">
                    <c:v>105年</c:v>
                  </c:pt>
                </c:lvl>
              </c:multiLvlStrCache>
            </c:multiLvlStrRef>
          </c:cat>
          <c:val>
            <c:numRef>
              <c:f>工作表1!$C$5:$E$5</c:f>
              <c:numCache>
                <c:formatCode>#,##0</c:formatCode>
                <c:ptCount val="3"/>
                <c:pt idx="0">
                  <c:v>1014406</c:v>
                </c:pt>
                <c:pt idx="1">
                  <c:v>1205065</c:v>
                </c:pt>
                <c:pt idx="2">
                  <c:v>1049246</c:v>
                </c:pt>
              </c:numCache>
            </c:numRef>
          </c:val>
        </c:ser>
        <c:dLbls>
          <c:showLegendKey val="0"/>
          <c:showVal val="1"/>
          <c:showCatName val="0"/>
          <c:showSerName val="0"/>
          <c:showPercent val="0"/>
          <c:showBubbleSize val="0"/>
        </c:dLbls>
        <c:gapWidth val="219"/>
        <c:overlap val="-27"/>
        <c:axId val="410531864"/>
        <c:axId val="410532256"/>
      </c:barChart>
      <c:catAx>
        <c:axId val="410531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TW"/>
          </a:p>
        </c:txPr>
        <c:crossAx val="410532256"/>
        <c:crosses val="autoZero"/>
        <c:auto val="1"/>
        <c:lblAlgn val="ctr"/>
        <c:lblOffset val="100"/>
        <c:noMultiLvlLbl val="0"/>
      </c:catAx>
      <c:valAx>
        <c:axId val="4105322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10531864"/>
        <c:crosses val="autoZero"/>
        <c:crossBetween val="between"/>
        <c:majorUnit val="50000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000" b="1" dirty="0"/>
              <a:t>103-105</a:t>
            </a:r>
            <a:r>
              <a:rPr lang="zh-TW" altLang="en-US" sz="2000" b="1" dirty="0"/>
              <a:t>年營業利益與稅前利益趨勢</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營業利益(千元)</c:v>
          </c:tx>
          <c:spPr>
            <a:solidFill>
              <a:schemeClr val="accent1"/>
            </a:solidFill>
            <a:ln>
              <a:noFill/>
            </a:ln>
            <a:effectLst/>
            <a:sp3d/>
          </c:spPr>
          <c:invertIfNegative val="0"/>
          <c:dLbls>
            <c:dLbl>
              <c:idx val="0"/>
              <c:layout/>
              <c:tx>
                <c:rich>
                  <a:bodyPr/>
                  <a:lstStyle/>
                  <a:p>
                    <a:fld id="{0F1910C5-98E8-4CF0-83CD-F8E4C358C65A}" type="VALUE">
                      <a:rPr lang="en-US" altLang="zh-TW" sz="2000" b="1"/>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2067144054700993E-2"/>
                  <c:y val="8.5653538182425173E-2"/>
                </c:manualLayout>
              </c:layout>
              <c:tx>
                <c:rich>
                  <a:bodyPr/>
                  <a:lstStyle/>
                  <a:p>
                    <a:fld id="{6588C91C-C79A-4F7E-9B1A-99CDF32EBED8}" type="VALUE">
                      <a:rPr lang="en-US" altLang="zh-TW" sz="2000" b="1">
                        <a:solidFill>
                          <a:srgbClr val="FF000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6.7341002514872086E-2"/>
                  <c:y val="4.8180115227614208E-2"/>
                </c:manualLayout>
              </c:layout>
              <c:tx>
                <c:rich>
                  <a:bodyPr/>
                  <a:lstStyle/>
                  <a:p>
                    <a:fld id="{D0EC4229-5358-4E16-A242-E594BF8B944F}" type="VALUE">
                      <a:rPr lang="en-US" altLang="zh-TW" sz="2000" b="1">
                        <a:solidFill>
                          <a:srgbClr val="FF000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工作表1!$C$14:$E$14</c:f>
              <c:numCache>
                <c:formatCode>#,##0</c:formatCode>
                <c:ptCount val="3"/>
                <c:pt idx="0">
                  <c:v>64397</c:v>
                </c:pt>
                <c:pt idx="1">
                  <c:v>119965</c:v>
                </c:pt>
                <c:pt idx="2">
                  <c:v>129621</c:v>
                </c:pt>
              </c:numCache>
            </c:numRef>
          </c:val>
        </c:ser>
        <c:ser>
          <c:idx val="1"/>
          <c:order val="1"/>
          <c:tx>
            <c:v>稅前淨利(千元)</c:v>
          </c:tx>
          <c:spPr>
            <a:solidFill>
              <a:schemeClr val="accent2"/>
            </a:solidFill>
            <a:ln>
              <a:noFill/>
            </a:ln>
            <a:effectLst/>
            <a:sp3d/>
          </c:spPr>
          <c:invertIfNegative val="0"/>
          <c:dLbls>
            <c:dLbl>
              <c:idx val="0"/>
              <c:layout>
                <c:manualLayout>
                  <c:x val="4.1666666666666664E-2"/>
                  <c:y val="0.125"/>
                </c:manualLayout>
              </c:layout>
              <c:tx>
                <c:rich>
                  <a:bodyPr/>
                  <a:lstStyle/>
                  <a:p>
                    <a:fld id="{47BB596C-E6CC-4C00-BFBE-C05D498502E9}" type="VALUE">
                      <a:rPr lang="en-US" altLang="zh-TW" sz="2000" b="1">
                        <a:solidFill>
                          <a:srgbClr val="00206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5.8333333333333334E-2"/>
                  <c:y val="0.23611111111111102"/>
                </c:manualLayout>
              </c:layout>
              <c:tx>
                <c:rich>
                  <a:bodyPr/>
                  <a:lstStyle/>
                  <a:p>
                    <a:fld id="{DA89C171-0D0A-4BC9-BC66-424C78BF8502}" type="VALUE">
                      <a:rPr lang="en-US" altLang="zh-TW" sz="2000" b="1">
                        <a:solidFill>
                          <a:srgbClr val="00206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5.8333333333333334E-2"/>
                  <c:y val="7.8703703703703665E-2"/>
                </c:manualLayout>
              </c:layout>
              <c:tx>
                <c:rich>
                  <a:bodyPr/>
                  <a:lstStyle/>
                  <a:p>
                    <a:fld id="{778F6E79-7377-4995-BFDE-64365A9CF78E}" type="VALUE">
                      <a:rPr lang="en-US" altLang="zh-TW" sz="2000" b="1">
                        <a:solidFill>
                          <a:srgbClr val="00206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工作表1!$C$15:$E$15</c:f>
              <c:numCache>
                <c:formatCode>#,##0</c:formatCode>
                <c:ptCount val="3"/>
                <c:pt idx="0">
                  <c:v>74568</c:v>
                </c:pt>
                <c:pt idx="1">
                  <c:v>116188</c:v>
                </c:pt>
                <c:pt idx="2">
                  <c:v>129424</c:v>
                </c:pt>
              </c:numCache>
            </c:numRef>
          </c:val>
        </c:ser>
        <c:dLbls>
          <c:showLegendKey val="0"/>
          <c:showVal val="1"/>
          <c:showCatName val="0"/>
          <c:showSerName val="0"/>
          <c:showPercent val="0"/>
          <c:showBubbleSize val="0"/>
        </c:dLbls>
        <c:gapWidth val="150"/>
        <c:shape val="box"/>
        <c:axId val="410533040"/>
        <c:axId val="410533432"/>
        <c:axId val="0"/>
      </c:bar3DChart>
      <c:catAx>
        <c:axId val="41053304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10533432"/>
        <c:crosses val="autoZero"/>
        <c:auto val="1"/>
        <c:lblAlgn val="ctr"/>
        <c:lblOffset val="100"/>
        <c:noMultiLvlLbl val="0"/>
      </c:catAx>
      <c:valAx>
        <c:axId val="410533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10533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000" b="1" dirty="0"/>
              <a:t>103-105</a:t>
            </a:r>
            <a:r>
              <a:rPr lang="zh-TW" altLang="en-US" sz="2000" b="1" dirty="0"/>
              <a:t>年產品別營業收入</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bar"/>
        <c:grouping val="clustered"/>
        <c:varyColors val="0"/>
        <c:ser>
          <c:idx val="0"/>
          <c:order val="0"/>
          <c:tx>
            <c:strRef>
              <c:f>工作表1!$A$19</c:f>
              <c:strCache>
                <c:ptCount val="1"/>
                <c:pt idx="0">
                  <c:v>藥品</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工作表1!$B$19:$E$19</c:f>
              <c:numCache>
                <c:formatCode>#,##0</c:formatCode>
                <c:ptCount val="4"/>
                <c:pt idx="1">
                  <c:v>420462</c:v>
                </c:pt>
                <c:pt idx="2">
                  <c:v>465097</c:v>
                </c:pt>
                <c:pt idx="3">
                  <c:v>491181</c:v>
                </c:pt>
              </c:numCache>
            </c:numRef>
          </c:val>
        </c:ser>
        <c:ser>
          <c:idx val="1"/>
          <c:order val="1"/>
          <c:tx>
            <c:strRef>
              <c:f>工作表1!$A$20</c:f>
              <c:strCache>
                <c:ptCount val="1"/>
                <c:pt idx="0">
                  <c:v>食品</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工作表1!$B$20:$E$20</c:f>
              <c:numCache>
                <c:formatCode>#,##0</c:formatCode>
                <c:ptCount val="4"/>
                <c:pt idx="1">
                  <c:v>25014</c:v>
                </c:pt>
                <c:pt idx="2">
                  <c:v>26761</c:v>
                </c:pt>
                <c:pt idx="3">
                  <c:v>50924</c:v>
                </c:pt>
              </c:numCache>
            </c:numRef>
          </c:val>
        </c:ser>
        <c:ser>
          <c:idx val="2"/>
          <c:order val="2"/>
          <c:tx>
            <c:strRef>
              <c:f>工作表1!$A$21</c:f>
              <c:strCache>
                <c:ptCount val="1"/>
                <c:pt idx="0">
                  <c:v>化妝品</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工作表1!$B$21:$E$21</c:f>
              <c:numCache>
                <c:formatCode>#,##0</c:formatCode>
                <c:ptCount val="4"/>
                <c:pt idx="1">
                  <c:v>377462</c:v>
                </c:pt>
                <c:pt idx="2">
                  <c:v>417078</c:v>
                </c:pt>
                <c:pt idx="3">
                  <c:v>275688</c:v>
                </c:pt>
              </c:numCache>
            </c:numRef>
          </c:val>
        </c:ser>
        <c:ser>
          <c:idx val="3"/>
          <c:order val="3"/>
          <c:tx>
            <c:strRef>
              <c:f>工作表1!$A$22</c:f>
              <c:strCache>
                <c:ptCount val="1"/>
                <c:pt idx="0">
                  <c:v>新藥Nephoxil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工作表1!$B$22:$E$22</c:f>
              <c:numCache>
                <c:formatCode>#,##0</c:formatCode>
                <c:ptCount val="4"/>
                <c:pt idx="1">
                  <c:v>191467</c:v>
                </c:pt>
                <c:pt idx="2">
                  <c:v>296129</c:v>
                </c:pt>
                <c:pt idx="3">
                  <c:v>231453</c:v>
                </c:pt>
              </c:numCache>
            </c:numRef>
          </c:val>
        </c:ser>
        <c:dLbls>
          <c:dLblPos val="outEnd"/>
          <c:showLegendKey val="0"/>
          <c:showVal val="1"/>
          <c:showCatName val="0"/>
          <c:showSerName val="0"/>
          <c:showPercent val="0"/>
          <c:showBubbleSize val="0"/>
        </c:dLbls>
        <c:gapWidth val="182"/>
        <c:axId val="416896576"/>
        <c:axId val="416896968"/>
      </c:barChart>
      <c:catAx>
        <c:axId val="416896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crossAx val="416896968"/>
        <c:crosses val="autoZero"/>
        <c:auto val="1"/>
        <c:lblAlgn val="ctr"/>
        <c:lblOffset val="100"/>
        <c:noMultiLvlLbl val="0"/>
      </c:catAx>
      <c:valAx>
        <c:axId val="4168969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zh-TW" altLang="en-US" sz="1800"/>
                  <a:t>單位 </a:t>
                </a:r>
                <a:r>
                  <a:rPr lang="en-US" altLang="zh-TW" sz="1800"/>
                  <a:t>:</a:t>
                </a:r>
                <a:r>
                  <a:rPr lang="zh-TW" altLang="en-US" sz="1800"/>
                  <a:t> 新台幣千元</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16896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000" b="1" dirty="0"/>
              <a:t>103-105</a:t>
            </a:r>
            <a:r>
              <a:rPr lang="zh-TW" altLang="en-US" sz="2000" b="1" dirty="0"/>
              <a:t>年研究發展支出</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工作表1!$A$27:$A$29</c:f>
              <c:strCache>
                <c:ptCount val="3"/>
                <c:pt idx="0">
                  <c:v>103年</c:v>
                </c:pt>
                <c:pt idx="1">
                  <c:v>104年</c:v>
                </c:pt>
                <c:pt idx="2">
                  <c:v>105年</c:v>
                </c:pt>
              </c:strCache>
            </c:strRef>
          </c:cat>
          <c:val>
            <c:numRef>
              <c:f>工作表1!$B$27:$B$29</c:f>
              <c:numCache>
                <c:formatCode>General</c:formatCode>
                <c:ptCount val="3"/>
              </c:numCache>
            </c:numRef>
          </c:val>
        </c:ser>
        <c:ser>
          <c:idx val="1"/>
          <c:order val="1"/>
          <c:spPr>
            <a:solidFill>
              <a:schemeClr val="accent2"/>
            </a:solidFill>
            <a:ln>
              <a:noFill/>
            </a:ln>
            <a:effectLst/>
          </c:spPr>
          <c:invertIfNegative val="0"/>
          <c:dLbls>
            <c:dLbl>
              <c:idx val="0"/>
              <c:layout>
                <c:manualLayout>
                  <c:x val="4.1666666666666616E-2"/>
                  <c:y val="0.3888888888888889"/>
                </c:manualLayout>
              </c:layout>
              <c:tx>
                <c:rich>
                  <a:bodyPr/>
                  <a:lstStyle/>
                  <a:p>
                    <a:fld id="{1CB53E0C-3C43-4E56-9353-5E20B0919E1C}" type="VALUE">
                      <a:rPr lang="en-US" altLang="zh-TW" sz="2000" b="1">
                        <a:solidFill>
                          <a:srgbClr val="FF0000"/>
                        </a:solidFill>
                      </a:rPr>
                      <a:pPr/>
                      <a:t>[值]</a:t>
                    </a:fld>
                    <a:endParaRPr lang="zh-TW"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8888888888888785E-2"/>
                  <c:y val="0.4861111111111111"/>
                </c:manualLayout>
              </c:layout>
              <c:tx>
                <c:rich>
                  <a:bodyPr/>
                  <a:lstStyle/>
                  <a:p>
                    <a:fld id="{4B7934D1-A00C-416F-80F3-14B609BE52E5}" type="VALUE">
                      <a:rPr lang="en-US" altLang="zh-TW" sz="2000" b="1">
                        <a:solidFill>
                          <a:srgbClr val="FF0000"/>
                        </a:solidFill>
                      </a:rPr>
                      <a:pPr/>
                      <a:t>[值]</a:t>
                    </a:fld>
                    <a:endParaRPr lang="zh-TW"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4.4444444444444342E-2"/>
                  <c:y val="0.30092592592592593"/>
                </c:manualLayout>
              </c:layout>
              <c:tx>
                <c:rich>
                  <a:bodyPr/>
                  <a:lstStyle/>
                  <a:p>
                    <a:fld id="{A4CA99F2-54F5-4B65-AB62-84F8470B2BEB}" type="VALUE">
                      <a:rPr lang="en-US" altLang="zh-TW" sz="2000" b="1">
                        <a:solidFill>
                          <a:srgbClr val="FF0000"/>
                        </a:solidFill>
                      </a:rPr>
                      <a:pPr/>
                      <a:t>[值]</a:t>
                    </a:fld>
                    <a:endParaRPr lang="zh-TW" altLang="en-US"/>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工作表1!$A$27:$A$29</c:f>
              <c:strCache>
                <c:ptCount val="3"/>
                <c:pt idx="0">
                  <c:v>103年</c:v>
                </c:pt>
                <c:pt idx="1">
                  <c:v>104年</c:v>
                </c:pt>
                <c:pt idx="2">
                  <c:v>105年</c:v>
                </c:pt>
              </c:strCache>
            </c:strRef>
          </c:cat>
          <c:val>
            <c:numRef>
              <c:f>工作表1!$C$27:$C$29</c:f>
              <c:numCache>
                <c:formatCode>#,##0</c:formatCode>
                <c:ptCount val="3"/>
                <c:pt idx="0">
                  <c:v>57987</c:v>
                </c:pt>
                <c:pt idx="1">
                  <c:v>80063</c:v>
                </c:pt>
                <c:pt idx="2">
                  <c:v>67774</c:v>
                </c:pt>
              </c:numCache>
            </c:numRef>
          </c:val>
        </c:ser>
        <c:dLbls>
          <c:dLblPos val="outEnd"/>
          <c:showLegendKey val="0"/>
          <c:showVal val="1"/>
          <c:showCatName val="0"/>
          <c:showSerName val="0"/>
          <c:showPercent val="0"/>
          <c:showBubbleSize val="0"/>
        </c:dLbls>
        <c:gapWidth val="219"/>
        <c:overlap val="-27"/>
        <c:axId val="416897752"/>
        <c:axId val="469249360"/>
      </c:barChart>
      <c:catAx>
        <c:axId val="416897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crossAx val="469249360"/>
        <c:crosses val="autoZero"/>
        <c:auto val="1"/>
        <c:lblAlgn val="ctr"/>
        <c:lblOffset val="100"/>
        <c:noMultiLvlLbl val="0"/>
      </c:catAx>
      <c:valAx>
        <c:axId val="469249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16897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800" b="1" dirty="0"/>
              <a:t>2017</a:t>
            </a:r>
            <a:r>
              <a:rPr lang="zh-TW" altLang="en-US" sz="2800" b="1" dirty="0"/>
              <a:t>年</a:t>
            </a:r>
            <a:r>
              <a:rPr lang="en-US" altLang="zh-TW" sz="2800" b="1" dirty="0"/>
              <a:t>1~6</a:t>
            </a:r>
            <a:r>
              <a:rPr lang="zh-TW" altLang="en-US" sz="2800" b="1" dirty="0"/>
              <a:t>月營收 </a:t>
            </a:r>
            <a:r>
              <a:rPr lang="en-US" altLang="zh-TW" sz="2800" b="1" dirty="0"/>
              <a:t>(</a:t>
            </a:r>
            <a:r>
              <a:rPr lang="zh-TW" altLang="en-US" sz="2800" b="1" dirty="0"/>
              <a:t>單位</a:t>
            </a:r>
            <a:r>
              <a:rPr lang="en-US" altLang="zh-TW" sz="2800" b="1" dirty="0"/>
              <a:t>:</a:t>
            </a:r>
            <a:r>
              <a:rPr lang="zh-TW" altLang="en-US" sz="2800" b="1" dirty="0"/>
              <a:t>千元</a:t>
            </a:r>
            <a:r>
              <a:rPr lang="en-US" altLang="zh-TW" sz="2800" b="1" dirty="0"/>
              <a:t>)</a:t>
            </a:r>
            <a:endParaRPr lang="zh-TW" altLang="en-US" sz="2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a:glow rad="12700">
                  <a:srgbClr val="C00000"/>
                </a:glow>
                <a:softEdge rad="0"/>
              </a:effectLst>
            </c:spPr>
            <c:trendlineType val="linear"/>
            <c:dispRSqr val="0"/>
            <c:dispEq val="0"/>
          </c:trendline>
          <c:cat>
            <c:strRef>
              <c:f>工作表1!$B$1:$G$1</c:f>
              <c:strCache>
                <c:ptCount val="6"/>
                <c:pt idx="0">
                  <c:v>1月</c:v>
                </c:pt>
                <c:pt idx="1">
                  <c:v>2月</c:v>
                </c:pt>
                <c:pt idx="2">
                  <c:v>3月</c:v>
                </c:pt>
                <c:pt idx="3">
                  <c:v>4月</c:v>
                </c:pt>
                <c:pt idx="4">
                  <c:v>5月</c:v>
                </c:pt>
                <c:pt idx="5">
                  <c:v>6月</c:v>
                </c:pt>
              </c:strCache>
            </c:strRef>
          </c:cat>
          <c:val>
            <c:numRef>
              <c:f>工作表1!$B$2:$G$2</c:f>
              <c:numCache>
                <c:formatCode>#,##0</c:formatCode>
                <c:ptCount val="6"/>
                <c:pt idx="0">
                  <c:v>50367</c:v>
                </c:pt>
                <c:pt idx="1">
                  <c:v>121546</c:v>
                </c:pt>
                <c:pt idx="2">
                  <c:v>109730</c:v>
                </c:pt>
                <c:pt idx="3">
                  <c:v>74263</c:v>
                </c:pt>
                <c:pt idx="4">
                  <c:v>110943</c:v>
                </c:pt>
                <c:pt idx="5">
                  <c:v>88515</c:v>
                </c:pt>
              </c:numCache>
            </c:numRef>
          </c:val>
        </c:ser>
        <c:dLbls>
          <c:dLblPos val="outEnd"/>
          <c:showLegendKey val="0"/>
          <c:showVal val="1"/>
          <c:showCatName val="0"/>
          <c:showSerName val="0"/>
          <c:showPercent val="0"/>
          <c:showBubbleSize val="0"/>
        </c:dLbls>
        <c:gapWidth val="219"/>
        <c:overlap val="-27"/>
        <c:axId val="469250144"/>
        <c:axId val="469250536"/>
      </c:barChart>
      <c:catAx>
        <c:axId val="46925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250536"/>
        <c:crosses val="autoZero"/>
        <c:auto val="1"/>
        <c:lblAlgn val="ctr"/>
        <c:lblOffset val="100"/>
        <c:noMultiLvlLbl val="0"/>
      </c:catAx>
      <c:valAx>
        <c:axId val="469250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6925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Keryx Sales Analysis</a:t>
            </a:r>
            <a:endParaRPr lang="zh-TW" sz="2000"/>
          </a:p>
        </c:rich>
      </c:tx>
      <c:layout/>
      <c:overlay val="0"/>
    </c:title>
    <c:autoTitleDeleted val="0"/>
    <c:plotArea>
      <c:layout/>
      <c:barChart>
        <c:barDir val="col"/>
        <c:grouping val="clustered"/>
        <c:varyColors val="0"/>
        <c:ser>
          <c:idx val="0"/>
          <c:order val="0"/>
          <c:tx>
            <c:strRef>
              <c:f>Sheet1!$A$3</c:f>
              <c:strCache>
                <c:ptCount val="1"/>
                <c:pt idx="0">
                  <c:v>2015</c:v>
                </c:pt>
              </c:strCache>
            </c:strRef>
          </c:tx>
          <c:spPr>
            <a:solidFill>
              <a:srgbClr val="FF9900"/>
            </a:solidFill>
          </c:spPr>
          <c:invertIfNegative val="0"/>
          <c:dLbls>
            <c:dLbl>
              <c:idx val="0"/>
              <c:layout/>
              <c:tx>
                <c:rich>
                  <a:bodyPr/>
                  <a:lstStyle/>
                  <a:p>
                    <a:r>
                      <a:rPr lang="en-US" altLang="zh-TW" smtClean="0"/>
                      <a:t>42</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ltLang="zh-TW" smtClean="0"/>
                      <a:t>176</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zh-TW" smtClean="0"/>
                      <a:t>319</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ltLang="zh-TW" smtClean="0"/>
                      <a:t>477</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zh-TW" smtClean="0"/>
                      <a:t>1014</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Q1</c:v>
                </c:pt>
                <c:pt idx="1">
                  <c:v>Q2</c:v>
                </c:pt>
                <c:pt idx="2">
                  <c:v>Q3</c:v>
                </c:pt>
                <c:pt idx="3">
                  <c:v>Q4</c:v>
                </c:pt>
                <c:pt idx="4">
                  <c:v>Annual</c:v>
                </c:pt>
              </c:strCache>
            </c:strRef>
          </c:cat>
          <c:val>
            <c:numRef>
              <c:f>Sheet1!$B$3:$F$3</c:f>
              <c:numCache>
                <c:formatCode>0.00_ </c:formatCode>
                <c:ptCount val="5"/>
                <c:pt idx="0">
                  <c:v>0.42199999999999999</c:v>
                </c:pt>
                <c:pt idx="1">
                  <c:v>1.758</c:v>
                </c:pt>
                <c:pt idx="2">
                  <c:v>3.1909999999999998</c:v>
                </c:pt>
                <c:pt idx="3">
                  <c:v>4.7699999999999996</c:v>
                </c:pt>
                <c:pt idx="4">
                  <c:v>10.141</c:v>
                </c:pt>
              </c:numCache>
            </c:numRef>
          </c:val>
        </c:ser>
        <c:ser>
          <c:idx val="1"/>
          <c:order val="1"/>
          <c:tx>
            <c:strRef>
              <c:f>Sheet1!$A$4</c:f>
              <c:strCache>
                <c:ptCount val="1"/>
                <c:pt idx="0">
                  <c:v>2016</c:v>
                </c:pt>
              </c:strCache>
            </c:strRef>
          </c:tx>
          <c:spPr>
            <a:solidFill>
              <a:schemeClr val="accent1">
                <a:lumMod val="50000"/>
              </a:schemeClr>
            </a:solidFill>
          </c:spPr>
          <c:invertIfNegative val="0"/>
          <c:dLbls>
            <c:dLbl>
              <c:idx val="0"/>
              <c:layout/>
              <c:tx>
                <c:rich>
                  <a:bodyPr/>
                  <a:lstStyle/>
                  <a:p>
                    <a:r>
                      <a:rPr lang="en-US" altLang="zh-TW" smtClean="0"/>
                      <a:t>562</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ltLang="zh-TW" smtClean="0"/>
                      <a:t>830</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zh-TW" smtClean="0"/>
                      <a:t>510</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ltLang="zh-TW" smtClean="0"/>
                      <a:t>820</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zh-TW" smtClean="0"/>
                      <a:t>2722</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Q1</c:v>
                </c:pt>
                <c:pt idx="1">
                  <c:v>Q2</c:v>
                </c:pt>
                <c:pt idx="2">
                  <c:v>Q3</c:v>
                </c:pt>
                <c:pt idx="3">
                  <c:v>Q4</c:v>
                </c:pt>
                <c:pt idx="4">
                  <c:v>Annual</c:v>
                </c:pt>
              </c:strCache>
            </c:strRef>
          </c:cat>
          <c:val>
            <c:numRef>
              <c:f>Sheet1!$B$4:$F$4</c:f>
              <c:numCache>
                <c:formatCode>0.00_ </c:formatCode>
                <c:ptCount val="5"/>
                <c:pt idx="0">
                  <c:v>5.6159999999999997</c:v>
                </c:pt>
                <c:pt idx="1">
                  <c:v>8.3000000000000007</c:v>
                </c:pt>
                <c:pt idx="2">
                  <c:v>5.0999999999999996</c:v>
                </c:pt>
                <c:pt idx="3">
                  <c:v>8.1999999999999993</c:v>
                </c:pt>
                <c:pt idx="4">
                  <c:v>27.216000000000001</c:v>
                </c:pt>
              </c:numCache>
            </c:numRef>
          </c:val>
        </c:ser>
        <c:ser>
          <c:idx val="2"/>
          <c:order val="2"/>
          <c:tx>
            <c:strRef>
              <c:f>Sheet1!$A$5</c:f>
              <c:strCache>
                <c:ptCount val="1"/>
                <c:pt idx="0">
                  <c:v>2017</c:v>
                </c:pt>
              </c:strCache>
            </c:strRef>
          </c:tx>
          <c:spPr>
            <a:solidFill>
              <a:srgbClr val="669900"/>
            </a:solidFill>
          </c:spPr>
          <c:invertIfNegative val="0"/>
          <c:dLbls>
            <c:dLbl>
              <c:idx val="0"/>
              <c:layout/>
              <c:tx>
                <c:rich>
                  <a:bodyPr/>
                  <a:lstStyle/>
                  <a:p>
                    <a:r>
                      <a:rPr lang="en-US" altLang="zh-TW" smtClean="0"/>
                      <a:t>1050</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ltLang="zh-TW" smtClean="0"/>
                      <a:t>1410</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0471201310631622E-2"/>
                </c:manualLayout>
              </c:layout>
              <c:tx>
                <c:rich>
                  <a:bodyPr/>
                  <a:lstStyle/>
                  <a:p>
                    <a:r>
                      <a:rPr lang="en-US" altLang="en-US" dirty="0" smtClean="0"/>
                      <a:t>6600 </a:t>
                    </a:r>
                    <a:r>
                      <a:rPr lang="en-US" altLang="en-US" dirty="0"/>
                      <a:t>(Forecast) </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Q1</c:v>
                </c:pt>
                <c:pt idx="1">
                  <c:v>Q2</c:v>
                </c:pt>
                <c:pt idx="2">
                  <c:v>Q3</c:v>
                </c:pt>
                <c:pt idx="3">
                  <c:v>Q4</c:v>
                </c:pt>
                <c:pt idx="4">
                  <c:v>Annual</c:v>
                </c:pt>
              </c:strCache>
            </c:strRef>
          </c:cat>
          <c:val>
            <c:numRef>
              <c:f>Sheet1!$B$5:$F$5</c:f>
              <c:numCache>
                <c:formatCode>0.00_ </c:formatCode>
                <c:ptCount val="5"/>
                <c:pt idx="0">
                  <c:v>10.5</c:v>
                </c:pt>
                <c:pt idx="1">
                  <c:v>14.1</c:v>
                </c:pt>
                <c:pt idx="4">
                  <c:v>66</c:v>
                </c:pt>
              </c:numCache>
            </c:numRef>
          </c:val>
        </c:ser>
        <c:dLbls>
          <c:showLegendKey val="0"/>
          <c:showVal val="1"/>
          <c:showCatName val="0"/>
          <c:showSerName val="0"/>
          <c:showPercent val="0"/>
          <c:showBubbleSize val="0"/>
        </c:dLbls>
        <c:gapWidth val="150"/>
        <c:axId val="476395752"/>
        <c:axId val="476396144"/>
      </c:barChart>
      <c:catAx>
        <c:axId val="476395752"/>
        <c:scaling>
          <c:orientation val="minMax"/>
        </c:scaling>
        <c:delete val="0"/>
        <c:axPos val="b"/>
        <c:title>
          <c:tx>
            <c:rich>
              <a:bodyPr/>
              <a:lstStyle/>
              <a:p>
                <a:pPr>
                  <a:defRPr/>
                </a:pPr>
                <a:r>
                  <a:rPr lang="zh-TW" dirty="0"/>
                  <a:t>美金</a:t>
                </a:r>
                <a:r>
                  <a:rPr lang="zh-TW" dirty="0" smtClean="0"/>
                  <a:t>：</a:t>
                </a:r>
                <a:r>
                  <a:rPr lang="zh-TW" altLang="en-US" dirty="0" smtClean="0"/>
                  <a:t>萬</a:t>
                </a:r>
                <a:r>
                  <a:rPr lang="zh-TW" dirty="0" smtClean="0"/>
                  <a:t>元</a:t>
                </a:r>
                <a:endParaRPr lang="zh-TW" dirty="0"/>
              </a:p>
            </c:rich>
          </c:tx>
          <c:layout>
            <c:manualLayout>
              <c:xMode val="edge"/>
              <c:yMode val="edge"/>
              <c:x val="3.7434924384619996E-4"/>
              <c:y val="0.91307493611820911"/>
            </c:manualLayout>
          </c:layout>
          <c:overlay val="0"/>
        </c:title>
        <c:numFmt formatCode="General" sourceLinked="0"/>
        <c:majorTickMark val="none"/>
        <c:minorTickMark val="none"/>
        <c:tickLblPos val="nextTo"/>
        <c:crossAx val="476396144"/>
        <c:crosses val="autoZero"/>
        <c:auto val="1"/>
        <c:lblAlgn val="ctr"/>
        <c:lblOffset val="100"/>
        <c:noMultiLvlLbl val="0"/>
      </c:catAx>
      <c:valAx>
        <c:axId val="476396144"/>
        <c:scaling>
          <c:orientation val="minMax"/>
        </c:scaling>
        <c:delete val="0"/>
        <c:axPos val="l"/>
        <c:majorGridlines/>
        <c:numFmt formatCode="0.00_ " sourceLinked="1"/>
        <c:majorTickMark val="out"/>
        <c:minorTickMark val="none"/>
        <c:tickLblPos val="nextTo"/>
        <c:crossAx val="476395752"/>
        <c:crosses val="autoZero"/>
        <c:crossBetween val="between"/>
      </c:valAx>
    </c:plotArea>
    <c:legend>
      <c:legendPos val="r"/>
      <c:layout/>
      <c:overlay val="0"/>
    </c:legend>
    <c:plotVisOnly val="1"/>
    <c:dispBlanksAs val="gap"/>
    <c:showDLblsOverMax val="0"/>
  </c:chart>
  <c:txPr>
    <a:bodyPr/>
    <a:lstStyle/>
    <a:p>
      <a:pPr>
        <a:defRPr sz="1200"/>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zh-TW" sz="2000" b="1" i="0" baseline="0"/>
              <a:t>Torii Sales Analysis</a:t>
            </a:r>
            <a:endParaRPr lang="zh-TW" altLang="zh-TW" sz="2000" b="1" i="0" baseline="0"/>
          </a:p>
        </c:rich>
      </c:tx>
      <c:layout/>
      <c:overlay val="0"/>
    </c:title>
    <c:autoTitleDeleted val="0"/>
    <c:plotArea>
      <c:layout/>
      <c:barChart>
        <c:barDir val="col"/>
        <c:grouping val="clustered"/>
        <c:varyColors val="0"/>
        <c:ser>
          <c:idx val="0"/>
          <c:order val="0"/>
          <c:tx>
            <c:strRef>
              <c:f>Sheet1!$A$13</c:f>
              <c:strCache>
                <c:ptCount val="1"/>
                <c:pt idx="0">
                  <c:v>2015</c:v>
                </c:pt>
              </c:strCache>
            </c:strRef>
          </c:tx>
          <c:spPr>
            <a:solidFill>
              <a:srgbClr val="FF9900"/>
            </a:solidFill>
          </c:spPr>
          <c:invertIfNegative val="0"/>
          <c:dLbls>
            <c:dLbl>
              <c:idx val="1"/>
              <c:layout>
                <c:manualLayout>
                  <c:x val="-5.442176870748297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2176870748297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421768707482972E-3"/>
                  <c:y val="1.269840952420709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84353741496601E-2"/>
                  <c:y val="6.34920476210355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Sheet1!$B$12:$F$12</c:f>
              <c:strCache>
                <c:ptCount val="5"/>
                <c:pt idx="0">
                  <c:v>Q1</c:v>
                </c:pt>
                <c:pt idx="1">
                  <c:v>Q2</c:v>
                </c:pt>
                <c:pt idx="2">
                  <c:v>Q3</c:v>
                </c:pt>
                <c:pt idx="3">
                  <c:v>Q4</c:v>
                </c:pt>
                <c:pt idx="4">
                  <c:v>Annual</c:v>
                </c:pt>
              </c:strCache>
            </c:strRef>
          </c:cat>
          <c:val>
            <c:numRef>
              <c:f>Sheet1!$B$13:$F$13</c:f>
              <c:numCache>
                <c:formatCode>_-* #,##0_-;\-* #,##0_-;_-* "-"??_-;_-@_-</c:formatCode>
                <c:ptCount val="5"/>
                <c:pt idx="0">
                  <c:v>936</c:v>
                </c:pt>
                <c:pt idx="1">
                  <c:v>1285</c:v>
                </c:pt>
                <c:pt idx="2">
                  <c:v>1285</c:v>
                </c:pt>
                <c:pt idx="3">
                  <c:v>1528</c:v>
                </c:pt>
                <c:pt idx="4">
                  <c:v>5035</c:v>
                </c:pt>
              </c:numCache>
            </c:numRef>
          </c:val>
        </c:ser>
        <c:ser>
          <c:idx val="1"/>
          <c:order val="1"/>
          <c:tx>
            <c:strRef>
              <c:f>Sheet1!$A$14</c:f>
              <c:strCache>
                <c:ptCount val="1"/>
                <c:pt idx="0">
                  <c:v>2016</c:v>
                </c:pt>
              </c:strCache>
            </c:strRef>
          </c:tx>
          <c:spPr>
            <a:solidFill>
              <a:schemeClr val="accent5">
                <a:lumMod val="50000"/>
              </a:schemeClr>
            </a:solidFill>
          </c:spPr>
          <c:invertIfNegative val="0"/>
          <c:dLbls>
            <c:dLbl>
              <c:idx val="2"/>
              <c:layout>
                <c:manualLayout>
                  <c:x val="7.2562358276643361E-3"/>
                  <c:y val="-6.34920476210355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421768707482972E-3"/>
                  <c:y val="-9.523807143155319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512471655328804E-2"/>
                  <c:y val="2.9100185658480032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Sheet1!$B$12:$F$12</c:f>
              <c:strCache>
                <c:ptCount val="5"/>
                <c:pt idx="0">
                  <c:v>Q1</c:v>
                </c:pt>
                <c:pt idx="1">
                  <c:v>Q2</c:v>
                </c:pt>
                <c:pt idx="2">
                  <c:v>Q3</c:v>
                </c:pt>
                <c:pt idx="3">
                  <c:v>Q4</c:v>
                </c:pt>
                <c:pt idx="4">
                  <c:v>Annual</c:v>
                </c:pt>
              </c:strCache>
            </c:strRef>
          </c:cat>
          <c:val>
            <c:numRef>
              <c:f>Sheet1!$B$14:$F$14</c:f>
              <c:numCache>
                <c:formatCode>_-* #,##0_-;\-* #,##0_-;_-* "-"??_-;_-@_-</c:formatCode>
                <c:ptCount val="5"/>
                <c:pt idx="0">
                  <c:v>1205</c:v>
                </c:pt>
                <c:pt idx="1">
                  <c:v>1430</c:v>
                </c:pt>
                <c:pt idx="2">
                  <c:v>1386</c:v>
                </c:pt>
                <c:pt idx="3">
                  <c:v>1613</c:v>
                </c:pt>
                <c:pt idx="4">
                  <c:v>5634</c:v>
                </c:pt>
              </c:numCache>
            </c:numRef>
          </c:val>
        </c:ser>
        <c:ser>
          <c:idx val="2"/>
          <c:order val="2"/>
          <c:tx>
            <c:strRef>
              <c:f>Sheet1!$A$15</c:f>
              <c:strCache>
                <c:ptCount val="1"/>
                <c:pt idx="0">
                  <c:v>2017</c:v>
                </c:pt>
              </c:strCache>
            </c:strRef>
          </c:tx>
          <c:spPr>
            <a:solidFill>
              <a:srgbClr val="669900"/>
            </a:solidFill>
          </c:spPr>
          <c:invertIfNegative val="0"/>
          <c:dLbls>
            <c:dLbl>
              <c:idx val="0"/>
              <c:layout>
                <c:manualLayout>
                  <c:x val="7.2562358276644003E-3"/>
                  <c:y val="-1.904761428631064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140589569161009E-3"/>
                  <c:y val="-1.904761428631064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en-US"/>
                      <a:t> </a:t>
                    </a:r>
                    <a:r>
                      <a:rPr lang="en-US" altLang="en-US" smtClean="0"/>
                      <a:t>6,240 (Forecast) </a:t>
                    </a:r>
                    <a:endParaRPr lang="en-US" alt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Sheet1!$B$12:$F$12</c:f>
              <c:strCache>
                <c:ptCount val="5"/>
                <c:pt idx="0">
                  <c:v>Q1</c:v>
                </c:pt>
                <c:pt idx="1">
                  <c:v>Q2</c:v>
                </c:pt>
                <c:pt idx="2">
                  <c:v>Q3</c:v>
                </c:pt>
                <c:pt idx="3">
                  <c:v>Q4</c:v>
                </c:pt>
                <c:pt idx="4">
                  <c:v>Annual</c:v>
                </c:pt>
              </c:strCache>
            </c:strRef>
          </c:cat>
          <c:val>
            <c:numRef>
              <c:f>Sheet1!$B$15:$F$15</c:f>
              <c:numCache>
                <c:formatCode>_-* #,##0_-;\-* #,##0_-;_-* "-"??_-;_-@_-</c:formatCode>
                <c:ptCount val="5"/>
                <c:pt idx="0">
                  <c:v>1219</c:v>
                </c:pt>
                <c:pt idx="1">
                  <c:v>1621</c:v>
                </c:pt>
                <c:pt idx="4">
                  <c:v>6240</c:v>
                </c:pt>
              </c:numCache>
            </c:numRef>
          </c:val>
        </c:ser>
        <c:dLbls>
          <c:showLegendKey val="0"/>
          <c:showVal val="1"/>
          <c:showCatName val="0"/>
          <c:showSerName val="0"/>
          <c:showPercent val="0"/>
          <c:showBubbleSize val="0"/>
        </c:dLbls>
        <c:gapWidth val="150"/>
        <c:axId val="476396928"/>
        <c:axId val="476397320"/>
      </c:barChart>
      <c:catAx>
        <c:axId val="476396928"/>
        <c:scaling>
          <c:orientation val="minMax"/>
        </c:scaling>
        <c:delete val="0"/>
        <c:axPos val="b"/>
        <c:title>
          <c:tx>
            <c:rich>
              <a:bodyPr/>
              <a:lstStyle/>
              <a:p>
                <a:pPr>
                  <a:defRPr sz="1200"/>
                </a:pPr>
                <a:r>
                  <a:rPr lang="zh-TW" altLang="en-US" sz="1200"/>
                  <a:t>日圓：百萬日圓</a:t>
                </a:r>
              </a:p>
            </c:rich>
          </c:tx>
          <c:layout>
            <c:manualLayout>
              <c:xMode val="edge"/>
              <c:yMode val="edge"/>
              <c:x val="6.9300189801506651E-3"/>
              <c:y val="0.93088895625412649"/>
            </c:manualLayout>
          </c:layout>
          <c:overlay val="0"/>
        </c:title>
        <c:numFmt formatCode="General" sourceLinked="0"/>
        <c:majorTickMark val="out"/>
        <c:minorTickMark val="none"/>
        <c:tickLblPos val="nextTo"/>
        <c:txPr>
          <a:bodyPr/>
          <a:lstStyle/>
          <a:p>
            <a:pPr>
              <a:defRPr sz="1200"/>
            </a:pPr>
            <a:endParaRPr lang="zh-TW"/>
          </a:p>
        </c:txPr>
        <c:crossAx val="476397320"/>
        <c:crosses val="autoZero"/>
        <c:auto val="1"/>
        <c:lblAlgn val="ctr"/>
        <c:lblOffset val="100"/>
        <c:noMultiLvlLbl val="0"/>
      </c:catAx>
      <c:valAx>
        <c:axId val="476397320"/>
        <c:scaling>
          <c:orientation val="minMax"/>
        </c:scaling>
        <c:delete val="0"/>
        <c:axPos val="l"/>
        <c:majorGridlines/>
        <c:numFmt formatCode="_-* #,##0_-;\-* #,##0_-;_-* &quot;-&quot;??_-;_-@_-" sourceLinked="1"/>
        <c:majorTickMark val="out"/>
        <c:minorTickMark val="none"/>
        <c:tickLblPos val="nextTo"/>
        <c:crossAx val="476396928"/>
        <c:crosses val="autoZero"/>
        <c:crossBetween val="between"/>
      </c:valAx>
    </c:plotArea>
    <c:legend>
      <c:legendPos val="r"/>
      <c:layout>
        <c:manualLayout>
          <c:xMode val="edge"/>
          <c:yMode val="edge"/>
          <c:x val="0.92253906895498994"/>
          <c:y val="0.38184376039296825"/>
          <c:w val="6.8568361685302934E-2"/>
          <c:h val="0.22737906386518841"/>
        </c:manualLayout>
      </c:layout>
      <c:overlay val="0"/>
      <c:txPr>
        <a:bodyPr/>
        <a:lstStyle/>
        <a:p>
          <a:pPr>
            <a:defRPr sz="1100"/>
          </a:pPr>
          <a:endParaRPr lang="zh-TW"/>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C95C3-C916-4774-A3D2-32147902EF13}" type="doc">
      <dgm:prSet loTypeId="urn:microsoft.com/office/officeart/2008/layout/NameandTitleOrganizationalChart" loCatId="hierarchy" qsTypeId="urn:microsoft.com/office/officeart/2005/8/quickstyle/simple1" qsCatId="simple" csTypeId="urn:microsoft.com/office/officeart/2005/8/colors/accent5_2" csCatId="accent5" phldr="1"/>
      <dgm:spPr/>
      <dgm:t>
        <a:bodyPr/>
        <a:lstStyle/>
        <a:p>
          <a:endParaRPr lang="zh-TW" altLang="en-US"/>
        </a:p>
      </dgm:t>
    </dgm:pt>
    <dgm:pt modelId="{56D3527C-76B9-42B0-AEF1-4CF05DBC1869}">
      <dgm:prSet phldrT="[文字]" custT="1"/>
      <dgm:spPr>
        <a:ln>
          <a:noFill/>
        </a:ln>
      </dgm:spPr>
      <dgm:t>
        <a:bodyPr/>
        <a:lstStyle/>
        <a:p>
          <a:r>
            <a:rPr lang="zh-TW" altLang="en-US" sz="2000" b="1" dirty="0" smtClean="0">
              <a:latin typeface="微軟正黑體" pitchFamily="34" charset="-120"/>
              <a:ea typeface="微軟正黑體" pitchFamily="34" charset="-120"/>
            </a:rPr>
            <a:t>班友公司</a:t>
          </a:r>
          <a:endParaRPr lang="zh-TW" altLang="en-US" sz="2000" b="1" dirty="0">
            <a:latin typeface="微軟正黑體" pitchFamily="34" charset="-120"/>
            <a:ea typeface="微軟正黑體" pitchFamily="34" charset="-120"/>
          </a:endParaRPr>
        </a:p>
      </dgm:t>
    </dgm:pt>
    <dgm:pt modelId="{95476C0A-BB2F-4B81-8976-9F0DD19F5949}" type="parTrans" cxnId="{7FBF46A8-6F49-4561-8C10-13B0045AAC10}">
      <dgm:prSet/>
      <dgm:spPr/>
      <dgm:t>
        <a:bodyPr/>
        <a:lstStyle/>
        <a:p>
          <a:endParaRPr lang="zh-TW" altLang="en-US"/>
        </a:p>
      </dgm:t>
    </dgm:pt>
    <dgm:pt modelId="{C1ACA126-7092-45D5-BD7A-2E239A2457B7}" type="sibTrans" cxnId="{7FBF46A8-6F49-4561-8C10-13B0045AAC10}">
      <dgm:prSet/>
      <dgm:spPr>
        <a:solidFill>
          <a:schemeClr val="bg1">
            <a:lumMod val="85000"/>
            <a:alpha val="90000"/>
          </a:schemeClr>
        </a:solidFill>
      </dgm:spPr>
      <dgm:t>
        <a:bodyPr/>
        <a:lstStyle/>
        <a:p>
          <a:pPr algn="ct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投資公司</a:t>
          </a:r>
          <a:r>
            <a:rPr lang="en-US" alt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dgm:t>
    </dgm:pt>
    <dgm:pt modelId="{AF9EA052-817D-4F45-BF0F-EFECBE5DCE15}">
      <dgm:prSet phldrT="[文字]" custT="1"/>
      <dgm:spPr>
        <a:solidFill>
          <a:srgbClr val="003366"/>
        </a:solidFill>
      </dgm:spPr>
      <dgm:t>
        <a:bodyPr anchor="b"/>
        <a:lstStyle/>
        <a:p>
          <a:r>
            <a:rPr lang="zh-TW" altLang="en-US" sz="2000" b="1" dirty="0" smtClean="0">
              <a:latin typeface="微軟正黑體" pitchFamily="34" charset="-120"/>
              <a:ea typeface="微軟正黑體" pitchFamily="34" charset="-120"/>
            </a:rPr>
            <a:t>寶齡生技</a:t>
          </a:r>
          <a:endParaRPr lang="zh-TW" altLang="en-US" sz="2000" b="1" dirty="0">
            <a:latin typeface="微軟正黑體" pitchFamily="34" charset="-120"/>
            <a:ea typeface="微軟正黑體" pitchFamily="34" charset="-120"/>
          </a:endParaRPr>
        </a:p>
      </dgm:t>
    </dgm:pt>
    <dgm:pt modelId="{47530434-7E5C-4910-8018-AEA1C355775F}" type="parTrans" cxnId="{3FD0D05C-3EAA-49C4-8F6E-2D21E1AF5022}">
      <dgm:prSet/>
      <dgm:spPr/>
      <dgm:t>
        <a:bodyPr/>
        <a:lstStyle/>
        <a:p>
          <a:endParaRPr lang="zh-TW" altLang="en-US"/>
        </a:p>
      </dgm:t>
    </dgm:pt>
    <dgm:pt modelId="{05071E57-86D8-49AF-95F5-CB67E0881024}" type="sibTrans" cxnId="{3FD0D05C-3EAA-49C4-8F6E-2D21E1AF5022}">
      <dgm:prSet custT="1"/>
      <dgm:spPr>
        <a:solidFill>
          <a:schemeClr val="bg1">
            <a:lumMod val="85000"/>
            <a:alpha val="90000"/>
          </a:schemeClr>
        </a:solidFill>
      </dgm:spPr>
      <dgm:t>
        <a:bodyPr/>
        <a:lstStyle/>
        <a:p>
          <a:r>
            <a:rPr lang="en-US" altLang="zh-TW" sz="1500" b="1" dirty="0" smtClean="0">
              <a:latin typeface="微軟正黑體" pitchFamily="34" charset="-120"/>
              <a:ea typeface="微軟正黑體" pitchFamily="34" charset="-120"/>
            </a:rPr>
            <a:t>(</a:t>
          </a:r>
          <a:r>
            <a:rPr lang="zh-TW" altLang="en-US" sz="1500" b="1" dirty="0" smtClean="0">
              <a:latin typeface="微軟正黑體" pitchFamily="34" charset="-120"/>
              <a:ea typeface="微軟正黑體" pitchFamily="34" charset="-120"/>
            </a:rPr>
            <a:t>西藥</a:t>
          </a:r>
          <a:r>
            <a:rPr lang="en-US" altLang="zh-TW" sz="1500" b="1" dirty="0" smtClean="0">
              <a:latin typeface="微軟正黑體" pitchFamily="34" charset="-120"/>
              <a:ea typeface="微軟正黑體" pitchFamily="34" charset="-120"/>
            </a:rPr>
            <a:t>, </a:t>
          </a:r>
          <a:r>
            <a:rPr lang="zh-TW" altLang="en-US" sz="1500" b="1" dirty="0" smtClean="0">
              <a:latin typeface="微軟正黑體" pitchFamily="34" charset="-120"/>
              <a:ea typeface="微軟正黑體" pitchFamily="34" charset="-120"/>
            </a:rPr>
            <a:t>新藥</a:t>
          </a:r>
          <a:r>
            <a:rPr lang="en-US" altLang="zh-TW" sz="1500" b="1" dirty="0" smtClean="0">
              <a:latin typeface="微軟正黑體" pitchFamily="34" charset="-120"/>
              <a:ea typeface="微軟正黑體" pitchFamily="34" charset="-120"/>
            </a:rPr>
            <a:t>, </a:t>
          </a:r>
          <a:r>
            <a:rPr lang="zh-TW" altLang="en-US" sz="1500" b="1" dirty="0" smtClean="0">
              <a:latin typeface="微軟正黑體" pitchFamily="34" charset="-120"/>
              <a:ea typeface="微軟正黑體" pitchFamily="34" charset="-120"/>
            </a:rPr>
            <a:t>藥妝</a:t>
          </a:r>
          <a:r>
            <a:rPr lang="en-US" altLang="zh-TW" sz="1500" b="1" dirty="0" smtClean="0">
              <a:latin typeface="微軟正黑體" pitchFamily="34" charset="-120"/>
              <a:ea typeface="微軟正黑體" pitchFamily="34" charset="-120"/>
            </a:rPr>
            <a:t>, </a:t>
          </a:r>
          <a:r>
            <a:rPr lang="zh-TW" altLang="en-US" sz="1500" b="1" dirty="0" smtClean="0">
              <a:latin typeface="微軟正黑體" pitchFamily="34" charset="-120"/>
              <a:ea typeface="微軟正黑體" pitchFamily="34" charset="-120"/>
            </a:rPr>
            <a:t>保健</a:t>
          </a:r>
          <a:r>
            <a:rPr lang="en-US" altLang="zh-TW" sz="1500" b="1" dirty="0" smtClean="0">
              <a:latin typeface="微軟正黑體" pitchFamily="34" charset="-120"/>
              <a:ea typeface="微軟正黑體" pitchFamily="34" charset="-120"/>
            </a:rPr>
            <a:t>..)</a:t>
          </a:r>
          <a:endParaRPr lang="zh-TW" altLang="en-US" sz="1500" b="1" dirty="0">
            <a:latin typeface="微軟正黑體" pitchFamily="34" charset="-120"/>
            <a:ea typeface="微軟正黑體" pitchFamily="34" charset="-120"/>
          </a:endParaRPr>
        </a:p>
      </dgm:t>
    </dgm:pt>
    <dgm:pt modelId="{9A1F22BA-0C86-4264-8ECA-6C395A01BA4E}">
      <dgm:prSet phldrT="[文字]" custT="1"/>
      <dgm:spPr>
        <a:solidFill>
          <a:srgbClr val="003366"/>
        </a:solidFill>
      </dgm:spPr>
      <dgm:t>
        <a:bodyPr anchor="b"/>
        <a:lstStyle/>
        <a:p>
          <a:r>
            <a:rPr lang="zh-TW" altLang="en-US" sz="2000" b="1" dirty="0" smtClean="0">
              <a:latin typeface="微軟正黑體" pitchFamily="34" charset="-120"/>
              <a:ea typeface="微軟正黑體" pitchFamily="34" charset="-120"/>
            </a:rPr>
            <a:t>順天堂</a:t>
          </a:r>
          <a:endParaRPr lang="zh-TW" altLang="en-US" sz="2000" b="1" dirty="0">
            <a:latin typeface="微軟正黑體" pitchFamily="34" charset="-120"/>
            <a:ea typeface="微軟正黑體" pitchFamily="34" charset="-120"/>
          </a:endParaRPr>
        </a:p>
      </dgm:t>
    </dgm:pt>
    <dgm:pt modelId="{EA3CFD59-A60E-470A-90E9-8C4471E93BA2}" type="parTrans" cxnId="{015AB7AB-C667-42B9-967E-9B569A382036}">
      <dgm:prSet/>
      <dgm:spPr/>
      <dgm:t>
        <a:bodyPr/>
        <a:lstStyle/>
        <a:p>
          <a:endParaRPr lang="zh-TW" altLang="en-US"/>
        </a:p>
      </dgm:t>
    </dgm:pt>
    <dgm:pt modelId="{3014C2EF-5B20-4362-A4EF-B5A56B781A37}" type="sibTrans" cxnId="{015AB7AB-C667-42B9-967E-9B569A382036}">
      <dgm:prSet custT="1"/>
      <dgm:spPr>
        <a:solidFill>
          <a:schemeClr val="bg1">
            <a:lumMod val="85000"/>
            <a:alpha val="90000"/>
          </a:schemeClr>
        </a:solidFill>
      </dgm:spPr>
      <dgm:t>
        <a:bodyPr/>
        <a:lstStyle/>
        <a:p>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中草藥</a:t>
          </a:r>
          <a:r>
            <a:rPr lang="en-US" altLang="zh-TW" sz="1600" b="1" dirty="0" smtClean="0">
              <a:latin typeface="微軟正黑體" pitchFamily="34" charset="-120"/>
              <a:ea typeface="微軟正黑體" pitchFamily="34" charset="-120"/>
            </a:rPr>
            <a:t>)	</a:t>
          </a:r>
          <a:endParaRPr lang="zh-TW" altLang="en-US" sz="1600" b="1" dirty="0">
            <a:latin typeface="微軟正黑體" pitchFamily="34" charset="-120"/>
            <a:ea typeface="微軟正黑體" pitchFamily="34" charset="-120"/>
          </a:endParaRPr>
        </a:p>
      </dgm:t>
    </dgm:pt>
    <dgm:pt modelId="{85DD2817-2132-422E-836E-75B2542422CA}">
      <dgm:prSet phldrT="[文字]" custT="1"/>
      <dgm:spPr>
        <a:solidFill>
          <a:srgbClr val="003366"/>
        </a:solidFill>
      </dgm:spPr>
      <dgm:t>
        <a:bodyPr anchor="b"/>
        <a:lstStyle/>
        <a:p>
          <a:r>
            <a:rPr lang="zh-TW" altLang="en-US" sz="2000" b="1" dirty="0" smtClean="0">
              <a:latin typeface="微軟正黑體" pitchFamily="34" charset="-120"/>
              <a:ea typeface="微軟正黑體" pitchFamily="34" charset="-120"/>
            </a:rPr>
            <a:t>傑奎科技</a:t>
          </a:r>
          <a:endParaRPr lang="zh-TW" altLang="en-US" sz="2000" b="1" dirty="0">
            <a:latin typeface="微軟正黑體" pitchFamily="34" charset="-120"/>
            <a:ea typeface="微軟正黑體" pitchFamily="34" charset="-120"/>
          </a:endParaRPr>
        </a:p>
      </dgm:t>
    </dgm:pt>
    <dgm:pt modelId="{8FCC2099-7DA7-4BD1-ADB0-C09FC2B7B911}" type="parTrans" cxnId="{4ED01991-2626-47AF-9D2F-AA3A132EB26C}">
      <dgm:prSet/>
      <dgm:spPr/>
      <dgm:t>
        <a:bodyPr/>
        <a:lstStyle/>
        <a:p>
          <a:endParaRPr lang="zh-TW" altLang="en-US"/>
        </a:p>
      </dgm:t>
    </dgm:pt>
    <dgm:pt modelId="{A72CB7CC-712F-47D7-96E1-384D2DE75B19}" type="sibTrans" cxnId="{4ED01991-2626-47AF-9D2F-AA3A132EB26C}">
      <dgm:prSet custT="1"/>
      <dgm:spPr>
        <a:solidFill>
          <a:schemeClr val="bg1">
            <a:lumMod val="85000"/>
            <a:alpha val="90000"/>
          </a:schemeClr>
        </a:solidFill>
      </dgm:spPr>
      <dgm:t>
        <a:bodyPr/>
        <a:lstStyle/>
        <a:p>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骨科醫療器材</a:t>
          </a:r>
          <a:r>
            <a:rPr lang="en-US" altLang="zh-TW" sz="1600" b="1" dirty="0" smtClean="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dgm:t>
    </dgm:pt>
    <dgm:pt modelId="{AB6701C2-F437-4131-9720-0A881AB0F528}" type="pres">
      <dgm:prSet presAssocID="{FC8C95C3-C916-4774-A3D2-32147902EF13}" presName="hierChild1" presStyleCnt="0">
        <dgm:presLayoutVars>
          <dgm:orgChart val="1"/>
          <dgm:chPref val="1"/>
          <dgm:dir/>
          <dgm:animOne val="branch"/>
          <dgm:animLvl val="lvl"/>
          <dgm:resizeHandles/>
        </dgm:presLayoutVars>
      </dgm:prSet>
      <dgm:spPr/>
      <dgm:t>
        <a:bodyPr/>
        <a:lstStyle/>
        <a:p>
          <a:endParaRPr lang="zh-TW" altLang="en-US"/>
        </a:p>
      </dgm:t>
    </dgm:pt>
    <dgm:pt modelId="{FE8C637B-2C20-41FC-8625-F5B7906739B1}" type="pres">
      <dgm:prSet presAssocID="{56D3527C-76B9-42B0-AEF1-4CF05DBC1869}" presName="hierRoot1" presStyleCnt="0">
        <dgm:presLayoutVars>
          <dgm:hierBranch val="init"/>
        </dgm:presLayoutVars>
      </dgm:prSet>
      <dgm:spPr/>
    </dgm:pt>
    <dgm:pt modelId="{C5A6612D-F60E-4C8D-9F5A-C0DB7D75BD69}" type="pres">
      <dgm:prSet presAssocID="{56D3527C-76B9-42B0-AEF1-4CF05DBC1869}" presName="rootComposite1" presStyleCnt="0"/>
      <dgm:spPr/>
    </dgm:pt>
    <dgm:pt modelId="{4FEE066E-CC20-4C16-90EB-A8F6AFE01CDD}" type="pres">
      <dgm:prSet presAssocID="{56D3527C-76B9-42B0-AEF1-4CF05DBC1869}" presName="rootText1" presStyleLbl="node0" presStyleIdx="0" presStyleCnt="1" custScaleX="159216" custScaleY="71465">
        <dgm:presLayoutVars>
          <dgm:chMax/>
          <dgm:chPref val="3"/>
        </dgm:presLayoutVars>
      </dgm:prSet>
      <dgm:spPr/>
      <dgm:t>
        <a:bodyPr/>
        <a:lstStyle/>
        <a:p>
          <a:endParaRPr lang="zh-TW" altLang="en-US"/>
        </a:p>
      </dgm:t>
    </dgm:pt>
    <dgm:pt modelId="{DCFE75AA-A968-46DE-ABA4-9FD102EC5F72}" type="pres">
      <dgm:prSet presAssocID="{56D3527C-76B9-42B0-AEF1-4CF05DBC1869}" presName="titleText1" presStyleLbl="fgAcc0" presStyleIdx="0" presStyleCnt="1" custLinFactNeighborX="13995" custLinFactNeighborY="-3216">
        <dgm:presLayoutVars>
          <dgm:chMax val="0"/>
          <dgm:chPref val="0"/>
        </dgm:presLayoutVars>
      </dgm:prSet>
      <dgm:spPr/>
      <dgm:t>
        <a:bodyPr/>
        <a:lstStyle/>
        <a:p>
          <a:endParaRPr lang="zh-TW" altLang="en-US"/>
        </a:p>
      </dgm:t>
    </dgm:pt>
    <dgm:pt modelId="{211EDBBA-35FE-42A3-AB95-68FB51519E96}" type="pres">
      <dgm:prSet presAssocID="{56D3527C-76B9-42B0-AEF1-4CF05DBC1869}" presName="rootConnector1" presStyleLbl="node1" presStyleIdx="0" presStyleCnt="3"/>
      <dgm:spPr/>
      <dgm:t>
        <a:bodyPr/>
        <a:lstStyle/>
        <a:p>
          <a:endParaRPr lang="zh-TW" altLang="en-US"/>
        </a:p>
      </dgm:t>
    </dgm:pt>
    <dgm:pt modelId="{CD746DCA-E93E-47B4-81D7-EDC4EA433D90}" type="pres">
      <dgm:prSet presAssocID="{56D3527C-76B9-42B0-AEF1-4CF05DBC1869}" presName="hierChild2" presStyleCnt="0"/>
      <dgm:spPr/>
    </dgm:pt>
    <dgm:pt modelId="{3697CC4E-A1B1-4246-99BB-BD4A24DF81F1}" type="pres">
      <dgm:prSet presAssocID="{47530434-7E5C-4910-8018-AEA1C355775F}" presName="Name37" presStyleLbl="parChTrans1D2" presStyleIdx="0" presStyleCnt="3"/>
      <dgm:spPr/>
      <dgm:t>
        <a:bodyPr/>
        <a:lstStyle/>
        <a:p>
          <a:endParaRPr lang="zh-TW" altLang="en-US"/>
        </a:p>
      </dgm:t>
    </dgm:pt>
    <dgm:pt modelId="{E631BEEB-FEF1-4588-AE25-B5D9984665C7}" type="pres">
      <dgm:prSet presAssocID="{AF9EA052-817D-4F45-BF0F-EFECBE5DCE15}" presName="hierRoot2" presStyleCnt="0">
        <dgm:presLayoutVars>
          <dgm:hierBranch val="init"/>
        </dgm:presLayoutVars>
      </dgm:prSet>
      <dgm:spPr/>
    </dgm:pt>
    <dgm:pt modelId="{3D075774-E0EC-479C-ADE1-4CE682521BB8}" type="pres">
      <dgm:prSet presAssocID="{AF9EA052-817D-4F45-BF0F-EFECBE5DCE15}" presName="rootComposite" presStyleCnt="0"/>
      <dgm:spPr/>
    </dgm:pt>
    <dgm:pt modelId="{FD6F3CAE-59A8-40D5-AD6E-835F6F2D19F3}" type="pres">
      <dgm:prSet presAssocID="{AF9EA052-817D-4F45-BF0F-EFECBE5DCE15}" presName="rootText" presStyleLbl="node1" presStyleIdx="0" presStyleCnt="3" custScaleY="57966">
        <dgm:presLayoutVars>
          <dgm:chMax/>
          <dgm:chPref val="3"/>
        </dgm:presLayoutVars>
      </dgm:prSet>
      <dgm:spPr/>
      <dgm:t>
        <a:bodyPr/>
        <a:lstStyle/>
        <a:p>
          <a:endParaRPr lang="zh-TW" altLang="en-US"/>
        </a:p>
      </dgm:t>
    </dgm:pt>
    <dgm:pt modelId="{5FC4A4A0-D299-43E6-8314-54447591E9C4}" type="pres">
      <dgm:prSet presAssocID="{AF9EA052-817D-4F45-BF0F-EFECBE5DCE15}" presName="titleText2" presStyleLbl="fgAcc1" presStyleIdx="0" presStyleCnt="3" custScaleX="132149" custScaleY="96467" custLinFactNeighborX="10089" custLinFactNeighborY="-21471">
        <dgm:presLayoutVars>
          <dgm:chMax val="0"/>
          <dgm:chPref val="0"/>
        </dgm:presLayoutVars>
      </dgm:prSet>
      <dgm:spPr/>
      <dgm:t>
        <a:bodyPr/>
        <a:lstStyle/>
        <a:p>
          <a:endParaRPr lang="zh-TW" altLang="en-US"/>
        </a:p>
      </dgm:t>
    </dgm:pt>
    <dgm:pt modelId="{163E56D9-3061-4399-A749-5F891A57413F}" type="pres">
      <dgm:prSet presAssocID="{AF9EA052-817D-4F45-BF0F-EFECBE5DCE15}" presName="rootConnector" presStyleLbl="node2" presStyleIdx="0" presStyleCnt="0"/>
      <dgm:spPr/>
      <dgm:t>
        <a:bodyPr/>
        <a:lstStyle/>
        <a:p>
          <a:endParaRPr lang="zh-TW" altLang="en-US"/>
        </a:p>
      </dgm:t>
    </dgm:pt>
    <dgm:pt modelId="{9496ACB7-F1FE-413D-90C9-C1F737BF9224}" type="pres">
      <dgm:prSet presAssocID="{AF9EA052-817D-4F45-BF0F-EFECBE5DCE15}" presName="hierChild4" presStyleCnt="0"/>
      <dgm:spPr/>
    </dgm:pt>
    <dgm:pt modelId="{B09B2E12-85EA-4CC1-89AF-007E5B39B588}" type="pres">
      <dgm:prSet presAssocID="{AF9EA052-817D-4F45-BF0F-EFECBE5DCE15}" presName="hierChild5" presStyleCnt="0"/>
      <dgm:spPr/>
    </dgm:pt>
    <dgm:pt modelId="{1283680D-2049-4CA7-A3A4-708390961A17}" type="pres">
      <dgm:prSet presAssocID="{EA3CFD59-A60E-470A-90E9-8C4471E93BA2}" presName="Name37" presStyleLbl="parChTrans1D2" presStyleIdx="1" presStyleCnt="3"/>
      <dgm:spPr/>
      <dgm:t>
        <a:bodyPr/>
        <a:lstStyle/>
        <a:p>
          <a:endParaRPr lang="zh-TW" altLang="en-US"/>
        </a:p>
      </dgm:t>
    </dgm:pt>
    <dgm:pt modelId="{33A7CDF7-D71F-4CF7-83E0-F7B878B0D336}" type="pres">
      <dgm:prSet presAssocID="{9A1F22BA-0C86-4264-8ECA-6C395A01BA4E}" presName="hierRoot2" presStyleCnt="0">
        <dgm:presLayoutVars>
          <dgm:hierBranch val="init"/>
        </dgm:presLayoutVars>
      </dgm:prSet>
      <dgm:spPr/>
    </dgm:pt>
    <dgm:pt modelId="{DDF900D0-CDD9-4CF6-A5F9-9929417EB13D}" type="pres">
      <dgm:prSet presAssocID="{9A1F22BA-0C86-4264-8ECA-6C395A01BA4E}" presName="rootComposite" presStyleCnt="0"/>
      <dgm:spPr/>
    </dgm:pt>
    <dgm:pt modelId="{D79CDF54-F3DE-4DEB-AE07-90DE7096728B}" type="pres">
      <dgm:prSet presAssocID="{9A1F22BA-0C86-4264-8ECA-6C395A01BA4E}" presName="rootText" presStyleLbl="node1" presStyleIdx="1" presStyleCnt="3" custScaleY="57966">
        <dgm:presLayoutVars>
          <dgm:chMax/>
          <dgm:chPref val="3"/>
        </dgm:presLayoutVars>
      </dgm:prSet>
      <dgm:spPr/>
      <dgm:t>
        <a:bodyPr/>
        <a:lstStyle/>
        <a:p>
          <a:endParaRPr lang="zh-TW" altLang="en-US"/>
        </a:p>
      </dgm:t>
    </dgm:pt>
    <dgm:pt modelId="{A1A1F3E7-0039-4456-9644-CE84BC8B4B22}" type="pres">
      <dgm:prSet presAssocID="{9A1F22BA-0C86-4264-8ECA-6C395A01BA4E}" presName="titleText2" presStyleLbl="fgAcc1" presStyleIdx="1" presStyleCnt="3" custLinFactNeighborY="-21471">
        <dgm:presLayoutVars>
          <dgm:chMax val="0"/>
          <dgm:chPref val="0"/>
        </dgm:presLayoutVars>
      </dgm:prSet>
      <dgm:spPr/>
      <dgm:t>
        <a:bodyPr/>
        <a:lstStyle/>
        <a:p>
          <a:endParaRPr lang="zh-TW" altLang="en-US"/>
        </a:p>
      </dgm:t>
    </dgm:pt>
    <dgm:pt modelId="{796BD808-BFD2-4F6A-9649-F04F700B439A}" type="pres">
      <dgm:prSet presAssocID="{9A1F22BA-0C86-4264-8ECA-6C395A01BA4E}" presName="rootConnector" presStyleLbl="node2" presStyleIdx="0" presStyleCnt="0"/>
      <dgm:spPr/>
      <dgm:t>
        <a:bodyPr/>
        <a:lstStyle/>
        <a:p>
          <a:endParaRPr lang="zh-TW" altLang="en-US"/>
        </a:p>
      </dgm:t>
    </dgm:pt>
    <dgm:pt modelId="{57EA9771-FF72-4060-A9C6-F515D3E216EF}" type="pres">
      <dgm:prSet presAssocID="{9A1F22BA-0C86-4264-8ECA-6C395A01BA4E}" presName="hierChild4" presStyleCnt="0"/>
      <dgm:spPr/>
    </dgm:pt>
    <dgm:pt modelId="{E9EADE83-E75A-4DE7-9AF8-C3A67076538A}" type="pres">
      <dgm:prSet presAssocID="{9A1F22BA-0C86-4264-8ECA-6C395A01BA4E}" presName="hierChild5" presStyleCnt="0"/>
      <dgm:spPr/>
    </dgm:pt>
    <dgm:pt modelId="{C45EE9B3-1EB7-4CCC-984F-05CA4904C71D}" type="pres">
      <dgm:prSet presAssocID="{8FCC2099-7DA7-4BD1-ADB0-C09FC2B7B911}" presName="Name37" presStyleLbl="parChTrans1D2" presStyleIdx="2" presStyleCnt="3"/>
      <dgm:spPr/>
      <dgm:t>
        <a:bodyPr/>
        <a:lstStyle/>
        <a:p>
          <a:endParaRPr lang="zh-TW" altLang="en-US"/>
        </a:p>
      </dgm:t>
    </dgm:pt>
    <dgm:pt modelId="{3AE6A7D4-2E0F-4039-89A8-477AC6878255}" type="pres">
      <dgm:prSet presAssocID="{85DD2817-2132-422E-836E-75B2542422CA}" presName="hierRoot2" presStyleCnt="0">
        <dgm:presLayoutVars>
          <dgm:hierBranch val="init"/>
        </dgm:presLayoutVars>
      </dgm:prSet>
      <dgm:spPr/>
    </dgm:pt>
    <dgm:pt modelId="{4473A206-825F-4D42-95A2-10F9291628C5}" type="pres">
      <dgm:prSet presAssocID="{85DD2817-2132-422E-836E-75B2542422CA}" presName="rootComposite" presStyleCnt="0"/>
      <dgm:spPr/>
    </dgm:pt>
    <dgm:pt modelId="{946DD84C-E6FB-43E6-BBF6-CB9DD234DCB3}" type="pres">
      <dgm:prSet presAssocID="{85DD2817-2132-422E-836E-75B2542422CA}" presName="rootText" presStyleLbl="node1" presStyleIdx="2" presStyleCnt="3" custScaleY="57966">
        <dgm:presLayoutVars>
          <dgm:chMax/>
          <dgm:chPref val="3"/>
        </dgm:presLayoutVars>
      </dgm:prSet>
      <dgm:spPr/>
      <dgm:t>
        <a:bodyPr/>
        <a:lstStyle/>
        <a:p>
          <a:endParaRPr lang="zh-TW" altLang="en-US"/>
        </a:p>
      </dgm:t>
    </dgm:pt>
    <dgm:pt modelId="{EDD1DBD7-1020-401F-82D8-1D84DF3BFF9C}" type="pres">
      <dgm:prSet presAssocID="{85DD2817-2132-422E-836E-75B2542422CA}" presName="titleText2" presStyleLbl="fgAcc1" presStyleIdx="2" presStyleCnt="3" custLinFactNeighborY="-21471">
        <dgm:presLayoutVars>
          <dgm:chMax val="0"/>
          <dgm:chPref val="0"/>
        </dgm:presLayoutVars>
      </dgm:prSet>
      <dgm:spPr/>
      <dgm:t>
        <a:bodyPr/>
        <a:lstStyle/>
        <a:p>
          <a:endParaRPr lang="zh-TW" altLang="en-US"/>
        </a:p>
      </dgm:t>
    </dgm:pt>
    <dgm:pt modelId="{B7474F54-8482-45A1-B5B2-4D47714BAC52}" type="pres">
      <dgm:prSet presAssocID="{85DD2817-2132-422E-836E-75B2542422CA}" presName="rootConnector" presStyleLbl="node2" presStyleIdx="0" presStyleCnt="0"/>
      <dgm:spPr/>
      <dgm:t>
        <a:bodyPr/>
        <a:lstStyle/>
        <a:p>
          <a:endParaRPr lang="zh-TW" altLang="en-US"/>
        </a:p>
      </dgm:t>
    </dgm:pt>
    <dgm:pt modelId="{2A45FADF-BA19-49D9-ABD3-C75F1EE8E446}" type="pres">
      <dgm:prSet presAssocID="{85DD2817-2132-422E-836E-75B2542422CA}" presName="hierChild4" presStyleCnt="0"/>
      <dgm:spPr/>
    </dgm:pt>
    <dgm:pt modelId="{FECAC20C-6FF3-4FD3-8FA9-079B47488468}" type="pres">
      <dgm:prSet presAssocID="{85DD2817-2132-422E-836E-75B2542422CA}" presName="hierChild5" presStyleCnt="0"/>
      <dgm:spPr/>
    </dgm:pt>
    <dgm:pt modelId="{E2694862-238E-4E3E-BCFE-4D77F12190AA}" type="pres">
      <dgm:prSet presAssocID="{56D3527C-76B9-42B0-AEF1-4CF05DBC1869}" presName="hierChild3" presStyleCnt="0"/>
      <dgm:spPr/>
    </dgm:pt>
  </dgm:ptLst>
  <dgm:cxnLst>
    <dgm:cxn modelId="{DDF25727-2659-4AF3-9D84-E861759B06EA}" type="presOf" srcId="{FC8C95C3-C916-4774-A3D2-32147902EF13}" destId="{AB6701C2-F437-4131-9720-0A881AB0F528}" srcOrd="0" destOrd="0" presId="urn:microsoft.com/office/officeart/2008/layout/NameandTitleOrganizationalChart"/>
    <dgm:cxn modelId="{A70FC4A2-3CF2-47FD-8E2A-EF5E969EDF5C}" type="presOf" srcId="{47530434-7E5C-4910-8018-AEA1C355775F}" destId="{3697CC4E-A1B1-4246-99BB-BD4A24DF81F1}" srcOrd="0" destOrd="0" presId="urn:microsoft.com/office/officeart/2008/layout/NameandTitleOrganizationalChart"/>
    <dgm:cxn modelId="{9D8E6957-9BE6-4D23-AC02-6B1048BCC752}" type="presOf" srcId="{A72CB7CC-712F-47D7-96E1-384D2DE75B19}" destId="{EDD1DBD7-1020-401F-82D8-1D84DF3BFF9C}" srcOrd="0" destOrd="0" presId="urn:microsoft.com/office/officeart/2008/layout/NameandTitleOrganizationalChart"/>
    <dgm:cxn modelId="{77660265-D50E-4B88-A128-E81ABB55555D}" type="presOf" srcId="{EA3CFD59-A60E-470A-90E9-8C4471E93BA2}" destId="{1283680D-2049-4CA7-A3A4-708390961A17}" srcOrd="0" destOrd="0" presId="urn:microsoft.com/office/officeart/2008/layout/NameandTitleOrganizationalChart"/>
    <dgm:cxn modelId="{87EC8E8E-AFF0-4AD9-972E-20FE13BE401B}" type="presOf" srcId="{C1ACA126-7092-45D5-BD7A-2E239A2457B7}" destId="{DCFE75AA-A968-46DE-ABA4-9FD102EC5F72}" srcOrd="0" destOrd="0" presId="urn:microsoft.com/office/officeart/2008/layout/NameandTitleOrganizationalChart"/>
    <dgm:cxn modelId="{3CE5D382-E12D-4809-B929-67424519C6F5}" type="presOf" srcId="{56D3527C-76B9-42B0-AEF1-4CF05DBC1869}" destId="{4FEE066E-CC20-4C16-90EB-A8F6AFE01CDD}" srcOrd="0" destOrd="0" presId="urn:microsoft.com/office/officeart/2008/layout/NameandTitleOrganizationalChart"/>
    <dgm:cxn modelId="{3FD0D05C-3EAA-49C4-8F6E-2D21E1AF5022}" srcId="{56D3527C-76B9-42B0-AEF1-4CF05DBC1869}" destId="{AF9EA052-817D-4F45-BF0F-EFECBE5DCE15}" srcOrd="0" destOrd="0" parTransId="{47530434-7E5C-4910-8018-AEA1C355775F}" sibTransId="{05071E57-86D8-49AF-95F5-CB67E0881024}"/>
    <dgm:cxn modelId="{766F3BC1-EAC6-4CC6-9664-BFCB729F870E}" type="presOf" srcId="{3014C2EF-5B20-4362-A4EF-B5A56B781A37}" destId="{A1A1F3E7-0039-4456-9644-CE84BC8B4B22}" srcOrd="0" destOrd="0" presId="urn:microsoft.com/office/officeart/2008/layout/NameandTitleOrganizationalChart"/>
    <dgm:cxn modelId="{D7C7122B-495A-4829-B435-FCB2F16ECD57}" type="presOf" srcId="{AF9EA052-817D-4F45-BF0F-EFECBE5DCE15}" destId="{163E56D9-3061-4399-A749-5F891A57413F}" srcOrd="1" destOrd="0" presId="urn:microsoft.com/office/officeart/2008/layout/NameandTitleOrganizationalChart"/>
    <dgm:cxn modelId="{7FBF46A8-6F49-4561-8C10-13B0045AAC10}" srcId="{FC8C95C3-C916-4774-A3D2-32147902EF13}" destId="{56D3527C-76B9-42B0-AEF1-4CF05DBC1869}" srcOrd="0" destOrd="0" parTransId="{95476C0A-BB2F-4B81-8976-9F0DD19F5949}" sibTransId="{C1ACA126-7092-45D5-BD7A-2E239A2457B7}"/>
    <dgm:cxn modelId="{EAE6A463-B1DE-4248-B4BD-8718529DBFFB}" type="presOf" srcId="{85DD2817-2132-422E-836E-75B2542422CA}" destId="{B7474F54-8482-45A1-B5B2-4D47714BAC52}" srcOrd="1" destOrd="0" presId="urn:microsoft.com/office/officeart/2008/layout/NameandTitleOrganizationalChart"/>
    <dgm:cxn modelId="{30FEE4B6-4F55-4B41-8FD5-BF31C333F77F}" type="presOf" srcId="{9A1F22BA-0C86-4264-8ECA-6C395A01BA4E}" destId="{796BD808-BFD2-4F6A-9649-F04F700B439A}" srcOrd="1" destOrd="0" presId="urn:microsoft.com/office/officeart/2008/layout/NameandTitleOrganizationalChart"/>
    <dgm:cxn modelId="{C8BB8774-1149-403F-9082-BB0413D16DF4}" type="presOf" srcId="{8FCC2099-7DA7-4BD1-ADB0-C09FC2B7B911}" destId="{C45EE9B3-1EB7-4CCC-984F-05CA4904C71D}" srcOrd="0" destOrd="0" presId="urn:microsoft.com/office/officeart/2008/layout/NameandTitleOrganizationalChart"/>
    <dgm:cxn modelId="{4ED01991-2626-47AF-9D2F-AA3A132EB26C}" srcId="{56D3527C-76B9-42B0-AEF1-4CF05DBC1869}" destId="{85DD2817-2132-422E-836E-75B2542422CA}" srcOrd="2" destOrd="0" parTransId="{8FCC2099-7DA7-4BD1-ADB0-C09FC2B7B911}" sibTransId="{A72CB7CC-712F-47D7-96E1-384D2DE75B19}"/>
    <dgm:cxn modelId="{A86A039D-932A-4210-BE24-A683661B3F60}" type="presOf" srcId="{56D3527C-76B9-42B0-AEF1-4CF05DBC1869}" destId="{211EDBBA-35FE-42A3-AB95-68FB51519E96}" srcOrd="1" destOrd="0" presId="urn:microsoft.com/office/officeart/2008/layout/NameandTitleOrganizationalChart"/>
    <dgm:cxn modelId="{015AB7AB-C667-42B9-967E-9B569A382036}" srcId="{56D3527C-76B9-42B0-AEF1-4CF05DBC1869}" destId="{9A1F22BA-0C86-4264-8ECA-6C395A01BA4E}" srcOrd="1" destOrd="0" parTransId="{EA3CFD59-A60E-470A-90E9-8C4471E93BA2}" sibTransId="{3014C2EF-5B20-4362-A4EF-B5A56B781A37}"/>
    <dgm:cxn modelId="{F04BD9A1-4571-4A8D-893C-B29187F869C1}" type="presOf" srcId="{85DD2817-2132-422E-836E-75B2542422CA}" destId="{946DD84C-E6FB-43E6-BBF6-CB9DD234DCB3}" srcOrd="0" destOrd="0" presId="urn:microsoft.com/office/officeart/2008/layout/NameandTitleOrganizationalChart"/>
    <dgm:cxn modelId="{76663741-FBC5-47E4-BB3A-4D9069E60872}" type="presOf" srcId="{05071E57-86D8-49AF-95F5-CB67E0881024}" destId="{5FC4A4A0-D299-43E6-8314-54447591E9C4}" srcOrd="0" destOrd="0" presId="urn:microsoft.com/office/officeart/2008/layout/NameandTitleOrganizationalChart"/>
    <dgm:cxn modelId="{FF3EA096-CF4F-48BD-9957-DC0A13C575C8}" type="presOf" srcId="{9A1F22BA-0C86-4264-8ECA-6C395A01BA4E}" destId="{D79CDF54-F3DE-4DEB-AE07-90DE7096728B}" srcOrd="0" destOrd="0" presId="urn:microsoft.com/office/officeart/2008/layout/NameandTitleOrganizationalChart"/>
    <dgm:cxn modelId="{8128867B-3D8E-4DEC-9525-BFB3679BD55B}" type="presOf" srcId="{AF9EA052-817D-4F45-BF0F-EFECBE5DCE15}" destId="{FD6F3CAE-59A8-40D5-AD6E-835F6F2D19F3}" srcOrd="0" destOrd="0" presId="urn:microsoft.com/office/officeart/2008/layout/NameandTitleOrganizationalChart"/>
    <dgm:cxn modelId="{CB5EFAF6-E4BA-47DA-BD6A-9D6919658B22}" type="presParOf" srcId="{AB6701C2-F437-4131-9720-0A881AB0F528}" destId="{FE8C637B-2C20-41FC-8625-F5B7906739B1}" srcOrd="0" destOrd="0" presId="urn:microsoft.com/office/officeart/2008/layout/NameandTitleOrganizationalChart"/>
    <dgm:cxn modelId="{BF438C5D-ADF4-4ADF-B0CC-8FB22CA833FD}" type="presParOf" srcId="{FE8C637B-2C20-41FC-8625-F5B7906739B1}" destId="{C5A6612D-F60E-4C8D-9F5A-C0DB7D75BD69}" srcOrd="0" destOrd="0" presId="urn:microsoft.com/office/officeart/2008/layout/NameandTitleOrganizationalChart"/>
    <dgm:cxn modelId="{A1ED651B-3C30-461A-8281-631632F24AEC}" type="presParOf" srcId="{C5A6612D-F60E-4C8D-9F5A-C0DB7D75BD69}" destId="{4FEE066E-CC20-4C16-90EB-A8F6AFE01CDD}" srcOrd="0" destOrd="0" presId="urn:microsoft.com/office/officeart/2008/layout/NameandTitleOrganizationalChart"/>
    <dgm:cxn modelId="{4F7AB067-5F3A-44AA-9365-A97C434ECCC1}" type="presParOf" srcId="{C5A6612D-F60E-4C8D-9F5A-C0DB7D75BD69}" destId="{DCFE75AA-A968-46DE-ABA4-9FD102EC5F72}" srcOrd="1" destOrd="0" presId="urn:microsoft.com/office/officeart/2008/layout/NameandTitleOrganizationalChart"/>
    <dgm:cxn modelId="{BC994CDE-CADE-4E08-A8CB-5EA69D355BF9}" type="presParOf" srcId="{C5A6612D-F60E-4C8D-9F5A-C0DB7D75BD69}" destId="{211EDBBA-35FE-42A3-AB95-68FB51519E96}" srcOrd="2" destOrd="0" presId="urn:microsoft.com/office/officeart/2008/layout/NameandTitleOrganizationalChart"/>
    <dgm:cxn modelId="{E472BD0A-AF50-43DF-B51A-F9E491C48E84}" type="presParOf" srcId="{FE8C637B-2C20-41FC-8625-F5B7906739B1}" destId="{CD746DCA-E93E-47B4-81D7-EDC4EA433D90}" srcOrd="1" destOrd="0" presId="urn:microsoft.com/office/officeart/2008/layout/NameandTitleOrganizationalChart"/>
    <dgm:cxn modelId="{B43FDD99-9C03-44BA-BED3-D46DD5FDC54C}" type="presParOf" srcId="{CD746DCA-E93E-47B4-81D7-EDC4EA433D90}" destId="{3697CC4E-A1B1-4246-99BB-BD4A24DF81F1}" srcOrd="0" destOrd="0" presId="urn:microsoft.com/office/officeart/2008/layout/NameandTitleOrganizationalChart"/>
    <dgm:cxn modelId="{DDFF126C-3EF7-482C-8CF2-41B387C74E5C}" type="presParOf" srcId="{CD746DCA-E93E-47B4-81D7-EDC4EA433D90}" destId="{E631BEEB-FEF1-4588-AE25-B5D9984665C7}" srcOrd="1" destOrd="0" presId="urn:microsoft.com/office/officeart/2008/layout/NameandTitleOrganizationalChart"/>
    <dgm:cxn modelId="{BCE25A76-67C9-4049-AB3C-B1585EEB79EF}" type="presParOf" srcId="{E631BEEB-FEF1-4588-AE25-B5D9984665C7}" destId="{3D075774-E0EC-479C-ADE1-4CE682521BB8}" srcOrd="0" destOrd="0" presId="urn:microsoft.com/office/officeart/2008/layout/NameandTitleOrganizationalChart"/>
    <dgm:cxn modelId="{04D81E4E-A81A-4EFE-9C35-45289D6AA24E}" type="presParOf" srcId="{3D075774-E0EC-479C-ADE1-4CE682521BB8}" destId="{FD6F3CAE-59A8-40D5-AD6E-835F6F2D19F3}" srcOrd="0" destOrd="0" presId="urn:microsoft.com/office/officeart/2008/layout/NameandTitleOrganizationalChart"/>
    <dgm:cxn modelId="{FB1A310E-AED1-422D-82E6-268400579A6A}" type="presParOf" srcId="{3D075774-E0EC-479C-ADE1-4CE682521BB8}" destId="{5FC4A4A0-D299-43E6-8314-54447591E9C4}" srcOrd="1" destOrd="0" presId="urn:microsoft.com/office/officeart/2008/layout/NameandTitleOrganizationalChart"/>
    <dgm:cxn modelId="{C7954B71-2A20-40D4-9011-F78C6B2CC4EC}" type="presParOf" srcId="{3D075774-E0EC-479C-ADE1-4CE682521BB8}" destId="{163E56D9-3061-4399-A749-5F891A57413F}" srcOrd="2" destOrd="0" presId="urn:microsoft.com/office/officeart/2008/layout/NameandTitleOrganizationalChart"/>
    <dgm:cxn modelId="{310FE13E-2E1B-4C98-A158-3340DAA7F439}" type="presParOf" srcId="{E631BEEB-FEF1-4588-AE25-B5D9984665C7}" destId="{9496ACB7-F1FE-413D-90C9-C1F737BF9224}" srcOrd="1" destOrd="0" presId="urn:microsoft.com/office/officeart/2008/layout/NameandTitleOrganizationalChart"/>
    <dgm:cxn modelId="{938EF22A-AB1F-4BEF-9C69-4F27CCB6C057}" type="presParOf" srcId="{E631BEEB-FEF1-4588-AE25-B5D9984665C7}" destId="{B09B2E12-85EA-4CC1-89AF-007E5B39B588}" srcOrd="2" destOrd="0" presId="urn:microsoft.com/office/officeart/2008/layout/NameandTitleOrganizationalChart"/>
    <dgm:cxn modelId="{6941D7A9-1365-4BD3-B8BC-216CC07B2D8A}" type="presParOf" srcId="{CD746DCA-E93E-47B4-81D7-EDC4EA433D90}" destId="{1283680D-2049-4CA7-A3A4-708390961A17}" srcOrd="2" destOrd="0" presId="urn:microsoft.com/office/officeart/2008/layout/NameandTitleOrganizationalChart"/>
    <dgm:cxn modelId="{805BABBA-005A-48C7-B6DC-9DEEE517C2BB}" type="presParOf" srcId="{CD746DCA-E93E-47B4-81D7-EDC4EA433D90}" destId="{33A7CDF7-D71F-4CF7-83E0-F7B878B0D336}" srcOrd="3" destOrd="0" presId="urn:microsoft.com/office/officeart/2008/layout/NameandTitleOrganizationalChart"/>
    <dgm:cxn modelId="{5F9C7AEB-AC22-48BC-B302-7749182C807A}" type="presParOf" srcId="{33A7CDF7-D71F-4CF7-83E0-F7B878B0D336}" destId="{DDF900D0-CDD9-4CF6-A5F9-9929417EB13D}" srcOrd="0" destOrd="0" presId="urn:microsoft.com/office/officeart/2008/layout/NameandTitleOrganizationalChart"/>
    <dgm:cxn modelId="{69779359-3690-4E6A-8AB3-D1BD253D70A4}" type="presParOf" srcId="{DDF900D0-CDD9-4CF6-A5F9-9929417EB13D}" destId="{D79CDF54-F3DE-4DEB-AE07-90DE7096728B}" srcOrd="0" destOrd="0" presId="urn:microsoft.com/office/officeart/2008/layout/NameandTitleOrganizationalChart"/>
    <dgm:cxn modelId="{DD2D16D6-AC9D-43D3-B4BD-C3ABD2E1008D}" type="presParOf" srcId="{DDF900D0-CDD9-4CF6-A5F9-9929417EB13D}" destId="{A1A1F3E7-0039-4456-9644-CE84BC8B4B22}" srcOrd="1" destOrd="0" presId="urn:microsoft.com/office/officeart/2008/layout/NameandTitleOrganizationalChart"/>
    <dgm:cxn modelId="{2ED76F92-C02A-4C36-A121-CC572DC324C7}" type="presParOf" srcId="{DDF900D0-CDD9-4CF6-A5F9-9929417EB13D}" destId="{796BD808-BFD2-4F6A-9649-F04F700B439A}" srcOrd="2" destOrd="0" presId="urn:microsoft.com/office/officeart/2008/layout/NameandTitleOrganizationalChart"/>
    <dgm:cxn modelId="{05BC4C71-FEB0-4DFC-8E93-D71E35D0026C}" type="presParOf" srcId="{33A7CDF7-D71F-4CF7-83E0-F7B878B0D336}" destId="{57EA9771-FF72-4060-A9C6-F515D3E216EF}" srcOrd="1" destOrd="0" presId="urn:microsoft.com/office/officeart/2008/layout/NameandTitleOrganizationalChart"/>
    <dgm:cxn modelId="{F9CE4C6B-E2FA-49FF-AFC0-BD7AF3B57D46}" type="presParOf" srcId="{33A7CDF7-D71F-4CF7-83E0-F7B878B0D336}" destId="{E9EADE83-E75A-4DE7-9AF8-C3A67076538A}" srcOrd="2" destOrd="0" presId="urn:microsoft.com/office/officeart/2008/layout/NameandTitleOrganizationalChart"/>
    <dgm:cxn modelId="{C5212AE8-066A-4D3C-B13B-BEE0ED5E7B00}" type="presParOf" srcId="{CD746DCA-E93E-47B4-81D7-EDC4EA433D90}" destId="{C45EE9B3-1EB7-4CCC-984F-05CA4904C71D}" srcOrd="4" destOrd="0" presId="urn:microsoft.com/office/officeart/2008/layout/NameandTitleOrganizationalChart"/>
    <dgm:cxn modelId="{C892D8F9-4196-4A5D-8CE1-BBE9D29666FF}" type="presParOf" srcId="{CD746DCA-E93E-47B4-81D7-EDC4EA433D90}" destId="{3AE6A7D4-2E0F-4039-89A8-477AC6878255}" srcOrd="5" destOrd="0" presId="urn:microsoft.com/office/officeart/2008/layout/NameandTitleOrganizationalChart"/>
    <dgm:cxn modelId="{2313131E-0B2E-4794-9256-D2D83D80B070}" type="presParOf" srcId="{3AE6A7D4-2E0F-4039-89A8-477AC6878255}" destId="{4473A206-825F-4D42-95A2-10F9291628C5}" srcOrd="0" destOrd="0" presId="urn:microsoft.com/office/officeart/2008/layout/NameandTitleOrganizationalChart"/>
    <dgm:cxn modelId="{AEEE4A57-B950-43A5-BBAE-8CEBD4B1F128}" type="presParOf" srcId="{4473A206-825F-4D42-95A2-10F9291628C5}" destId="{946DD84C-E6FB-43E6-BBF6-CB9DD234DCB3}" srcOrd="0" destOrd="0" presId="urn:microsoft.com/office/officeart/2008/layout/NameandTitleOrganizationalChart"/>
    <dgm:cxn modelId="{E7631350-4045-4A98-A987-14F65193A2B0}" type="presParOf" srcId="{4473A206-825F-4D42-95A2-10F9291628C5}" destId="{EDD1DBD7-1020-401F-82D8-1D84DF3BFF9C}" srcOrd="1" destOrd="0" presId="urn:microsoft.com/office/officeart/2008/layout/NameandTitleOrganizationalChart"/>
    <dgm:cxn modelId="{74C2E32B-5205-4A14-B46D-31813AA4FBB1}" type="presParOf" srcId="{4473A206-825F-4D42-95A2-10F9291628C5}" destId="{B7474F54-8482-45A1-B5B2-4D47714BAC52}" srcOrd="2" destOrd="0" presId="urn:microsoft.com/office/officeart/2008/layout/NameandTitleOrganizationalChart"/>
    <dgm:cxn modelId="{ADC4D1A5-E09A-47F4-B1DC-83B1CF9195CA}" type="presParOf" srcId="{3AE6A7D4-2E0F-4039-89A8-477AC6878255}" destId="{2A45FADF-BA19-49D9-ABD3-C75F1EE8E446}" srcOrd="1" destOrd="0" presId="urn:microsoft.com/office/officeart/2008/layout/NameandTitleOrganizationalChart"/>
    <dgm:cxn modelId="{2B1571EC-3A4A-4D9C-AF07-388E8D28B478}" type="presParOf" srcId="{3AE6A7D4-2E0F-4039-89A8-477AC6878255}" destId="{FECAC20C-6FF3-4FD3-8FA9-079B47488468}" srcOrd="2" destOrd="0" presId="urn:microsoft.com/office/officeart/2008/layout/NameandTitleOrganizationalChart"/>
    <dgm:cxn modelId="{3FF9E540-EDC2-46DE-AA25-081A9E971737}" type="presParOf" srcId="{FE8C637B-2C20-41FC-8625-F5B7906739B1}" destId="{E2694862-238E-4E3E-BCFE-4D77F12190AA}"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EE9B3-1EB7-4CCC-984F-05CA4904C71D}">
      <dsp:nvSpPr>
        <dsp:cNvPr id="0" name=""/>
        <dsp:cNvSpPr/>
      </dsp:nvSpPr>
      <dsp:spPr>
        <a:xfrm>
          <a:off x="3672408" y="1169635"/>
          <a:ext cx="2500392" cy="683815"/>
        </a:xfrm>
        <a:custGeom>
          <a:avLst/>
          <a:gdLst/>
          <a:ahLst/>
          <a:cxnLst/>
          <a:rect l="0" t="0" r="0" b="0"/>
          <a:pathLst>
            <a:path>
              <a:moveTo>
                <a:pt x="0" y="0"/>
              </a:moveTo>
              <a:lnTo>
                <a:pt x="0" y="462347"/>
              </a:lnTo>
              <a:lnTo>
                <a:pt x="2500392" y="462347"/>
              </a:lnTo>
              <a:lnTo>
                <a:pt x="2500392" y="68381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3680D-2049-4CA7-A3A4-708390961A17}">
      <dsp:nvSpPr>
        <dsp:cNvPr id="0" name=""/>
        <dsp:cNvSpPr/>
      </dsp:nvSpPr>
      <dsp:spPr>
        <a:xfrm>
          <a:off x="3626688" y="1169635"/>
          <a:ext cx="91440" cy="683815"/>
        </a:xfrm>
        <a:custGeom>
          <a:avLst/>
          <a:gdLst/>
          <a:ahLst/>
          <a:cxnLst/>
          <a:rect l="0" t="0" r="0" b="0"/>
          <a:pathLst>
            <a:path>
              <a:moveTo>
                <a:pt x="45720" y="0"/>
              </a:moveTo>
              <a:lnTo>
                <a:pt x="45720" y="462347"/>
              </a:lnTo>
              <a:lnTo>
                <a:pt x="86664" y="462347"/>
              </a:lnTo>
              <a:lnTo>
                <a:pt x="86664" y="68381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97CC4E-A1B1-4246-99BB-BD4A24DF81F1}">
      <dsp:nvSpPr>
        <dsp:cNvPr id="0" name=""/>
        <dsp:cNvSpPr/>
      </dsp:nvSpPr>
      <dsp:spPr>
        <a:xfrm>
          <a:off x="988696" y="1169635"/>
          <a:ext cx="2683711" cy="683815"/>
        </a:xfrm>
        <a:custGeom>
          <a:avLst/>
          <a:gdLst/>
          <a:ahLst/>
          <a:cxnLst/>
          <a:rect l="0" t="0" r="0" b="0"/>
          <a:pathLst>
            <a:path>
              <a:moveTo>
                <a:pt x="2683711" y="0"/>
              </a:moveTo>
              <a:lnTo>
                <a:pt x="2683711" y="462347"/>
              </a:lnTo>
              <a:lnTo>
                <a:pt x="0" y="462347"/>
              </a:lnTo>
              <a:lnTo>
                <a:pt x="0" y="68381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EE066E-CC20-4C16-90EB-A8F6AFE01CDD}">
      <dsp:nvSpPr>
        <dsp:cNvPr id="0" name=""/>
        <dsp:cNvSpPr/>
      </dsp:nvSpPr>
      <dsp:spPr>
        <a:xfrm>
          <a:off x="2213039" y="491328"/>
          <a:ext cx="2918736" cy="678307"/>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3935" numCol="1" spcCol="1270" anchor="ctr"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班友公司</a:t>
          </a:r>
          <a:endParaRPr lang="zh-TW" altLang="en-US" sz="2000" b="1" kern="1200" dirty="0">
            <a:latin typeface="微軟正黑體" pitchFamily="34" charset="-120"/>
            <a:ea typeface="微軟正黑體" pitchFamily="34" charset="-120"/>
          </a:endParaRPr>
        </a:p>
      </dsp:txBody>
      <dsp:txXfrm>
        <a:off x="2213039" y="491328"/>
        <a:ext cx="2918736" cy="678307"/>
      </dsp:txXfrm>
    </dsp:sp>
    <dsp:sp modelId="{DCFE75AA-A968-46DE-ABA4-9FD102EC5F72}">
      <dsp:nvSpPr>
        <dsp:cNvPr id="0" name=""/>
        <dsp:cNvSpPr/>
      </dsp:nvSpPr>
      <dsp:spPr>
        <a:xfrm>
          <a:off x="3353349" y="1083958"/>
          <a:ext cx="1649873" cy="316382"/>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altLang="zh-TW" sz="1400" b="1" kern="1200" dirty="0" smtClean="0">
              <a:latin typeface="微軟正黑體" pitchFamily="34" charset="-120"/>
              <a:ea typeface="微軟正黑體" pitchFamily="34" charset="-120"/>
            </a:rPr>
            <a:t>(</a:t>
          </a:r>
          <a:r>
            <a:rPr lang="zh-TW" altLang="en-US" sz="1400" b="1" kern="1200" dirty="0" smtClean="0">
              <a:latin typeface="微軟正黑體" pitchFamily="34" charset="-120"/>
              <a:ea typeface="微軟正黑體" pitchFamily="34" charset="-120"/>
            </a:rPr>
            <a:t>投資公司</a:t>
          </a:r>
          <a:r>
            <a:rPr lang="en-US" altLang="zh-TW" sz="1400" b="1" kern="1200" dirty="0" smtClean="0">
              <a:latin typeface="微軟正黑體" pitchFamily="34" charset="-120"/>
              <a:ea typeface="微軟正黑體" pitchFamily="34" charset="-120"/>
            </a:rPr>
            <a:t>)</a:t>
          </a:r>
          <a:endParaRPr lang="zh-TW" altLang="en-US" sz="1400" b="1" kern="1200" dirty="0">
            <a:latin typeface="微軟正黑體" pitchFamily="34" charset="-120"/>
            <a:ea typeface="微軟正黑體" pitchFamily="34" charset="-120"/>
          </a:endParaRPr>
        </a:p>
      </dsp:txBody>
      <dsp:txXfrm>
        <a:off x="3353349" y="1083958"/>
        <a:ext cx="1649873" cy="316382"/>
      </dsp:txXfrm>
    </dsp:sp>
    <dsp:sp modelId="{FD6F3CAE-59A8-40D5-AD6E-835F6F2D19F3}">
      <dsp:nvSpPr>
        <dsp:cNvPr id="0" name=""/>
        <dsp:cNvSpPr/>
      </dsp:nvSpPr>
      <dsp:spPr>
        <a:xfrm>
          <a:off x="72099" y="1853450"/>
          <a:ext cx="1833193" cy="550182"/>
        </a:xfrm>
        <a:prstGeom prst="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3935" numCol="1" spcCol="1270" anchor="b"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寶齡生技</a:t>
          </a:r>
          <a:endParaRPr lang="zh-TW" altLang="en-US" sz="2000" b="1" kern="1200" dirty="0">
            <a:latin typeface="微軟正黑體" pitchFamily="34" charset="-120"/>
            <a:ea typeface="微軟正黑體" pitchFamily="34" charset="-120"/>
          </a:endParaRPr>
        </a:p>
      </dsp:txBody>
      <dsp:txXfrm>
        <a:off x="72099" y="1853450"/>
        <a:ext cx="1833193" cy="550182"/>
      </dsp:txXfrm>
    </dsp:sp>
    <dsp:sp modelId="{5FC4A4A0-D299-43E6-8314-54447591E9C4}">
      <dsp:nvSpPr>
        <dsp:cNvPr id="0" name=""/>
        <dsp:cNvSpPr/>
      </dsp:nvSpPr>
      <dsp:spPr>
        <a:xfrm>
          <a:off x="339985" y="2329852"/>
          <a:ext cx="2180291" cy="305204"/>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9525" rIns="38100" bIns="9525" numCol="1" spcCol="1270" anchor="ctr" anchorCtr="0">
          <a:noAutofit/>
        </a:bodyPr>
        <a:lstStyle/>
        <a:p>
          <a:pPr lvl="0" algn="r" defTabSz="666750">
            <a:lnSpc>
              <a:spcPct val="90000"/>
            </a:lnSpc>
            <a:spcBef>
              <a:spcPct val="0"/>
            </a:spcBef>
            <a:spcAft>
              <a:spcPct val="35000"/>
            </a:spcAft>
          </a:pPr>
          <a:r>
            <a:rPr lang="en-US" altLang="zh-TW" sz="1500" b="1" kern="1200" dirty="0" smtClean="0">
              <a:latin typeface="微軟正黑體" pitchFamily="34" charset="-120"/>
              <a:ea typeface="微軟正黑體" pitchFamily="34" charset="-120"/>
            </a:rPr>
            <a:t>(</a:t>
          </a:r>
          <a:r>
            <a:rPr lang="zh-TW" altLang="en-US" sz="1500" b="1" kern="1200" dirty="0" smtClean="0">
              <a:latin typeface="微軟正黑體" pitchFamily="34" charset="-120"/>
              <a:ea typeface="微軟正黑體" pitchFamily="34" charset="-120"/>
            </a:rPr>
            <a:t>西藥</a:t>
          </a:r>
          <a:r>
            <a:rPr lang="en-US" altLang="zh-TW" sz="1500" b="1" kern="1200" dirty="0" smtClean="0">
              <a:latin typeface="微軟正黑體" pitchFamily="34" charset="-120"/>
              <a:ea typeface="微軟正黑體" pitchFamily="34" charset="-120"/>
            </a:rPr>
            <a:t>, </a:t>
          </a:r>
          <a:r>
            <a:rPr lang="zh-TW" altLang="en-US" sz="1500" b="1" kern="1200" dirty="0" smtClean="0">
              <a:latin typeface="微軟正黑體" pitchFamily="34" charset="-120"/>
              <a:ea typeface="微軟正黑體" pitchFamily="34" charset="-120"/>
            </a:rPr>
            <a:t>新藥</a:t>
          </a:r>
          <a:r>
            <a:rPr lang="en-US" altLang="zh-TW" sz="1500" b="1" kern="1200" dirty="0" smtClean="0">
              <a:latin typeface="微軟正黑體" pitchFamily="34" charset="-120"/>
              <a:ea typeface="微軟正黑體" pitchFamily="34" charset="-120"/>
            </a:rPr>
            <a:t>, </a:t>
          </a:r>
          <a:r>
            <a:rPr lang="zh-TW" altLang="en-US" sz="1500" b="1" kern="1200" dirty="0" smtClean="0">
              <a:latin typeface="微軟正黑體" pitchFamily="34" charset="-120"/>
              <a:ea typeface="微軟正黑體" pitchFamily="34" charset="-120"/>
            </a:rPr>
            <a:t>藥妝</a:t>
          </a:r>
          <a:r>
            <a:rPr lang="en-US" altLang="zh-TW" sz="1500" b="1" kern="1200" dirty="0" smtClean="0">
              <a:latin typeface="微軟正黑體" pitchFamily="34" charset="-120"/>
              <a:ea typeface="微軟正黑體" pitchFamily="34" charset="-120"/>
            </a:rPr>
            <a:t>, </a:t>
          </a:r>
          <a:r>
            <a:rPr lang="zh-TW" altLang="en-US" sz="1500" b="1" kern="1200" dirty="0" smtClean="0">
              <a:latin typeface="微軟正黑體" pitchFamily="34" charset="-120"/>
              <a:ea typeface="微軟正黑體" pitchFamily="34" charset="-120"/>
            </a:rPr>
            <a:t>保健</a:t>
          </a:r>
          <a:r>
            <a:rPr lang="en-US" altLang="zh-TW" sz="1500" b="1" kern="1200" dirty="0" smtClean="0">
              <a:latin typeface="微軟正黑體" pitchFamily="34" charset="-120"/>
              <a:ea typeface="微軟正黑體" pitchFamily="34" charset="-120"/>
            </a:rPr>
            <a:t>..)</a:t>
          </a:r>
          <a:endParaRPr lang="zh-TW" altLang="en-US" sz="1500" b="1" kern="1200" dirty="0">
            <a:latin typeface="微軟正黑體" pitchFamily="34" charset="-120"/>
            <a:ea typeface="微軟正黑體" pitchFamily="34" charset="-120"/>
          </a:endParaRPr>
        </a:p>
      </dsp:txBody>
      <dsp:txXfrm>
        <a:off x="339985" y="2329852"/>
        <a:ext cx="2180291" cy="305204"/>
      </dsp:txXfrm>
    </dsp:sp>
    <dsp:sp modelId="{D79CDF54-F3DE-4DEB-AE07-90DE7096728B}">
      <dsp:nvSpPr>
        <dsp:cNvPr id="0" name=""/>
        <dsp:cNvSpPr/>
      </dsp:nvSpPr>
      <dsp:spPr>
        <a:xfrm>
          <a:off x="2796756" y="1853450"/>
          <a:ext cx="1833193" cy="550182"/>
        </a:xfrm>
        <a:prstGeom prst="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3935" numCol="1" spcCol="1270" anchor="b"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順天堂</a:t>
          </a:r>
          <a:endParaRPr lang="zh-TW" altLang="en-US" sz="2000" b="1" kern="1200" dirty="0">
            <a:latin typeface="微軟正黑體" pitchFamily="34" charset="-120"/>
            <a:ea typeface="微軟正黑體" pitchFamily="34" charset="-120"/>
          </a:endParaRPr>
        </a:p>
      </dsp:txBody>
      <dsp:txXfrm>
        <a:off x="2796756" y="1853450"/>
        <a:ext cx="1833193" cy="550182"/>
      </dsp:txXfrm>
    </dsp:sp>
    <dsp:sp modelId="{A1A1F3E7-0039-4456-9644-CE84BC8B4B22}">
      <dsp:nvSpPr>
        <dsp:cNvPr id="0" name=""/>
        <dsp:cNvSpPr/>
      </dsp:nvSpPr>
      <dsp:spPr>
        <a:xfrm>
          <a:off x="3163394" y="2324263"/>
          <a:ext cx="1649873" cy="316382"/>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altLang="zh-TW" sz="1600" b="1" kern="1200" dirty="0" smtClean="0">
              <a:latin typeface="微軟正黑體" pitchFamily="34" charset="-120"/>
              <a:ea typeface="微軟正黑體" pitchFamily="34" charset="-120"/>
            </a:rPr>
            <a:t>(</a:t>
          </a:r>
          <a:r>
            <a:rPr lang="zh-TW" altLang="en-US" sz="1600" b="1" kern="1200" dirty="0" smtClean="0">
              <a:latin typeface="微軟正黑體" pitchFamily="34" charset="-120"/>
              <a:ea typeface="微軟正黑體" pitchFamily="34" charset="-120"/>
            </a:rPr>
            <a:t>中草藥</a:t>
          </a:r>
          <a:r>
            <a:rPr lang="en-US" altLang="zh-TW" sz="1600" b="1" kern="1200" dirty="0" smtClean="0">
              <a:latin typeface="微軟正黑體" pitchFamily="34" charset="-120"/>
              <a:ea typeface="微軟正黑體" pitchFamily="34" charset="-120"/>
            </a:rPr>
            <a:t>)	</a:t>
          </a:r>
          <a:endParaRPr lang="zh-TW" altLang="en-US" sz="1600" b="1" kern="1200" dirty="0">
            <a:latin typeface="微軟正黑體" pitchFamily="34" charset="-120"/>
            <a:ea typeface="微軟正黑體" pitchFamily="34" charset="-120"/>
          </a:endParaRPr>
        </a:p>
      </dsp:txBody>
      <dsp:txXfrm>
        <a:off x="3163394" y="2324263"/>
        <a:ext cx="1649873" cy="316382"/>
      </dsp:txXfrm>
    </dsp:sp>
    <dsp:sp modelId="{946DD84C-E6FB-43E6-BBF6-CB9DD234DCB3}">
      <dsp:nvSpPr>
        <dsp:cNvPr id="0" name=""/>
        <dsp:cNvSpPr/>
      </dsp:nvSpPr>
      <dsp:spPr>
        <a:xfrm>
          <a:off x="5256203" y="1853450"/>
          <a:ext cx="1833193" cy="550182"/>
        </a:xfrm>
        <a:prstGeom prst="rect">
          <a:avLst/>
        </a:prstGeom>
        <a:solidFill>
          <a:srgbClr val="0033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33935" numCol="1" spcCol="1270" anchor="b" anchorCtr="0">
          <a:noAutofit/>
        </a:bodyPr>
        <a:lstStyle/>
        <a:p>
          <a:pPr lvl="0" algn="ctr" defTabSz="889000">
            <a:lnSpc>
              <a:spcPct val="90000"/>
            </a:lnSpc>
            <a:spcBef>
              <a:spcPct val="0"/>
            </a:spcBef>
            <a:spcAft>
              <a:spcPct val="35000"/>
            </a:spcAft>
          </a:pPr>
          <a:r>
            <a:rPr lang="zh-TW" altLang="en-US" sz="2000" b="1" kern="1200" dirty="0" smtClean="0">
              <a:latin typeface="微軟正黑體" pitchFamily="34" charset="-120"/>
              <a:ea typeface="微軟正黑體" pitchFamily="34" charset="-120"/>
            </a:rPr>
            <a:t>傑奎科技</a:t>
          </a:r>
          <a:endParaRPr lang="zh-TW" altLang="en-US" sz="2000" b="1" kern="1200" dirty="0">
            <a:latin typeface="微軟正黑體" pitchFamily="34" charset="-120"/>
            <a:ea typeface="微軟正黑體" pitchFamily="34" charset="-120"/>
          </a:endParaRPr>
        </a:p>
      </dsp:txBody>
      <dsp:txXfrm>
        <a:off x="5256203" y="1853450"/>
        <a:ext cx="1833193" cy="550182"/>
      </dsp:txXfrm>
    </dsp:sp>
    <dsp:sp modelId="{EDD1DBD7-1020-401F-82D8-1D84DF3BFF9C}">
      <dsp:nvSpPr>
        <dsp:cNvPr id="0" name=""/>
        <dsp:cNvSpPr/>
      </dsp:nvSpPr>
      <dsp:spPr>
        <a:xfrm>
          <a:off x="5622842" y="2324263"/>
          <a:ext cx="1649873" cy="316382"/>
        </a:xfrm>
        <a:prstGeom prst="rect">
          <a:avLst/>
        </a:prstGeom>
        <a:solidFill>
          <a:schemeClr val="bg1">
            <a:lumMod val="85000"/>
            <a:alpha val="9000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lvl="0" algn="r" defTabSz="711200">
            <a:lnSpc>
              <a:spcPct val="90000"/>
            </a:lnSpc>
            <a:spcBef>
              <a:spcPct val="0"/>
            </a:spcBef>
            <a:spcAft>
              <a:spcPct val="35000"/>
            </a:spcAft>
          </a:pPr>
          <a:r>
            <a:rPr lang="en-US" altLang="zh-TW" sz="1600" b="1" kern="1200" dirty="0" smtClean="0">
              <a:latin typeface="微軟正黑體" pitchFamily="34" charset="-120"/>
              <a:ea typeface="微軟正黑體" pitchFamily="34" charset="-120"/>
            </a:rPr>
            <a:t>(</a:t>
          </a:r>
          <a:r>
            <a:rPr lang="zh-TW" altLang="en-US" sz="1600" b="1" kern="1200" dirty="0" smtClean="0">
              <a:latin typeface="微軟正黑體" pitchFamily="34" charset="-120"/>
              <a:ea typeface="微軟正黑體" pitchFamily="34" charset="-120"/>
            </a:rPr>
            <a:t>骨科醫療器材</a:t>
          </a:r>
          <a:r>
            <a:rPr lang="en-US" altLang="zh-TW" sz="1600" b="1" kern="1200" dirty="0" smtClean="0">
              <a:latin typeface="微軟正黑體" pitchFamily="34" charset="-120"/>
              <a:ea typeface="微軟正黑體" pitchFamily="34" charset="-120"/>
            </a:rPr>
            <a:t>)</a:t>
          </a:r>
          <a:endParaRPr lang="zh-TW" altLang="en-US" sz="1600" b="1" kern="1200" dirty="0">
            <a:latin typeface="微軟正黑體" pitchFamily="34" charset="-120"/>
            <a:ea typeface="微軟正黑體" pitchFamily="34" charset="-120"/>
          </a:endParaRPr>
        </a:p>
      </dsp:txBody>
      <dsp:txXfrm>
        <a:off x="5622842" y="2324263"/>
        <a:ext cx="1649873" cy="31638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0.24528</cdr:x>
      <cdr:y>0.2623</cdr:y>
    </cdr:from>
    <cdr:to>
      <cdr:x>0.56225</cdr:x>
      <cdr:y>0.36638</cdr:y>
    </cdr:to>
    <cdr:cxnSp macro="">
      <cdr:nvCxnSpPr>
        <cdr:cNvPr id="2" name="直線接點 1"/>
        <cdr:cNvCxnSpPr/>
      </cdr:nvCxnSpPr>
      <cdr:spPr>
        <a:xfrm xmlns:a="http://schemas.openxmlformats.org/drawingml/2006/main" flipV="1">
          <a:off x="936104" y="1152128"/>
          <a:ext cx="1209675" cy="457200"/>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0.55829</cdr:x>
      <cdr:y>0.26279</cdr:y>
    </cdr:from>
    <cdr:to>
      <cdr:x>0.87027</cdr:x>
      <cdr:y>0.36037</cdr:y>
    </cdr:to>
    <cdr:cxnSp macro="">
      <cdr:nvCxnSpPr>
        <cdr:cNvPr id="3" name="直線接點 2"/>
        <cdr:cNvCxnSpPr/>
      </cdr:nvCxnSpPr>
      <cdr:spPr>
        <a:xfrm xmlns:a="http://schemas.openxmlformats.org/drawingml/2006/main">
          <a:off x="2130684" y="1154300"/>
          <a:ext cx="1190625" cy="428625"/>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0.25694</cdr:x>
      <cdr:y>0.18056</cdr:y>
    </cdr:from>
    <cdr:to>
      <cdr:x>0.525</cdr:x>
      <cdr:y>0.40741</cdr:y>
    </cdr:to>
    <cdr:cxnSp macro="">
      <cdr:nvCxnSpPr>
        <cdr:cNvPr id="2" name="直線接點 1"/>
        <cdr:cNvCxnSpPr/>
      </cdr:nvCxnSpPr>
      <cdr:spPr>
        <a:xfrm xmlns:a="http://schemas.openxmlformats.org/drawingml/2006/main" flipH="1">
          <a:off x="1174752" y="495300"/>
          <a:ext cx="1225548" cy="622294"/>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0.51818</cdr:x>
      <cdr:y>0.18212</cdr:y>
    </cdr:from>
    <cdr:to>
      <cdr:x>0.80082</cdr:x>
      <cdr:y>0.18791</cdr:y>
    </cdr:to>
    <cdr:cxnSp macro="">
      <cdr:nvCxnSpPr>
        <cdr:cNvPr id="5" name="直線接點 4"/>
        <cdr:cNvCxnSpPr/>
      </cdr:nvCxnSpPr>
      <cdr:spPr>
        <a:xfrm xmlns:a="http://schemas.openxmlformats.org/drawingml/2006/main">
          <a:off x="4104456" y="864096"/>
          <a:ext cx="2238758" cy="27472"/>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0.16875</cdr:x>
      <cdr:y>0.3125</cdr:y>
    </cdr:from>
    <cdr:to>
      <cdr:x>0.31042</cdr:x>
      <cdr:y>0.39583</cdr:y>
    </cdr:to>
    <cdr:sp macro="" textlink="">
      <cdr:nvSpPr>
        <cdr:cNvPr id="8" name="文字方塊 7"/>
        <cdr:cNvSpPr txBox="1"/>
      </cdr:nvSpPr>
      <cdr:spPr>
        <a:xfrm xmlns:a="http://schemas.openxmlformats.org/drawingml/2006/main">
          <a:off x="771525" y="857250"/>
          <a:ext cx="6477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2000" b="1" dirty="0"/>
        </a:p>
      </cdr:txBody>
    </cdr:sp>
  </cdr:relSizeAnchor>
  <cdr:relSizeAnchor xmlns:cdr="http://schemas.openxmlformats.org/drawingml/2006/chartDrawing">
    <cdr:from>
      <cdr:x>0.47273</cdr:x>
      <cdr:y>0.10624</cdr:y>
    </cdr:from>
    <cdr:to>
      <cdr:x>0.63246</cdr:x>
      <cdr:y>0.20231</cdr:y>
    </cdr:to>
    <cdr:sp macro="" textlink="">
      <cdr:nvSpPr>
        <cdr:cNvPr id="9" name="文字方塊 1"/>
        <cdr:cNvSpPr txBox="1"/>
      </cdr:nvSpPr>
      <cdr:spPr>
        <a:xfrm xmlns:a="http://schemas.openxmlformats.org/drawingml/2006/main">
          <a:off x="3744416" y="504056"/>
          <a:ext cx="1265203" cy="455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zh-TW" altLang="en-US" sz="2000" b="1" dirty="0"/>
        </a:p>
      </cdr:txBody>
    </cdr:sp>
  </cdr:relSizeAnchor>
  <cdr:relSizeAnchor xmlns:cdr="http://schemas.openxmlformats.org/drawingml/2006/chartDrawing">
    <cdr:from>
      <cdr:x>0.78819</cdr:x>
      <cdr:y>0.08102</cdr:y>
    </cdr:from>
    <cdr:to>
      <cdr:x>0.925</cdr:x>
      <cdr:y>0.17708</cdr:y>
    </cdr:to>
    <cdr:sp macro="" textlink="">
      <cdr:nvSpPr>
        <cdr:cNvPr id="10" name="文字方塊 1"/>
        <cdr:cNvSpPr txBox="1"/>
      </cdr:nvSpPr>
      <cdr:spPr>
        <a:xfrm xmlns:a="http://schemas.openxmlformats.org/drawingml/2006/main">
          <a:off x="3603625" y="222250"/>
          <a:ext cx="625475" cy="263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zh-TW" altLang="en-US" sz="20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0.26815</cdr:x>
      <cdr:y>0.2</cdr:y>
    </cdr:from>
    <cdr:to>
      <cdr:x>0.56434</cdr:x>
      <cdr:y>0.40711</cdr:y>
    </cdr:to>
    <cdr:cxnSp macro="">
      <cdr:nvCxnSpPr>
        <cdr:cNvPr id="2" name="直線接點 1"/>
        <cdr:cNvCxnSpPr/>
      </cdr:nvCxnSpPr>
      <cdr:spPr>
        <a:xfrm xmlns:a="http://schemas.openxmlformats.org/drawingml/2006/main" flipH="1">
          <a:off x="2242592" y="936104"/>
          <a:ext cx="2477118" cy="969382"/>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0.16483</cdr:x>
      <cdr:y>0.33846</cdr:y>
    </cdr:from>
    <cdr:to>
      <cdr:x>0.29816</cdr:x>
      <cdr:y>0.42527</cdr:y>
    </cdr:to>
    <cdr:sp macro="" textlink="">
      <cdr:nvSpPr>
        <cdr:cNvPr id="4" name="文字方塊 3"/>
        <cdr:cNvSpPr txBox="1"/>
      </cdr:nvSpPr>
      <cdr:spPr>
        <a:xfrm xmlns:a="http://schemas.openxmlformats.org/drawingml/2006/main">
          <a:off x="1378496" y="1584176"/>
          <a:ext cx="1115075" cy="406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2000" b="1" dirty="0"/>
            <a:t>5.72%</a:t>
          </a:r>
          <a:endParaRPr lang="zh-TW" altLang="en-US" sz="2000" b="1" dirty="0"/>
        </a:p>
      </cdr:txBody>
    </cdr:sp>
  </cdr:relSizeAnchor>
  <cdr:relSizeAnchor xmlns:cdr="http://schemas.openxmlformats.org/drawingml/2006/chartDrawing">
    <cdr:from>
      <cdr:x>0.80278</cdr:x>
      <cdr:y>0.1956</cdr:y>
    </cdr:from>
    <cdr:to>
      <cdr:x>0.93611</cdr:x>
      <cdr:y>0.28241</cdr:y>
    </cdr:to>
    <cdr:sp macro="" textlink="">
      <cdr:nvSpPr>
        <cdr:cNvPr id="5" name="文字方塊 1"/>
        <cdr:cNvSpPr txBox="1"/>
      </cdr:nvSpPr>
      <cdr:spPr>
        <a:xfrm xmlns:a="http://schemas.openxmlformats.org/drawingml/2006/main">
          <a:off x="3670300" y="536575"/>
          <a:ext cx="60960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2000" b="1" dirty="0" smtClean="0"/>
            <a:t>6.46%</a:t>
          </a:r>
          <a:endParaRPr lang="zh-TW" altLang="en-US" sz="2000" b="1" dirty="0"/>
        </a:p>
      </cdr:txBody>
    </cdr:sp>
  </cdr:relSizeAnchor>
  <cdr:relSizeAnchor xmlns:cdr="http://schemas.openxmlformats.org/drawingml/2006/chartDrawing">
    <cdr:from>
      <cdr:x>0.52569</cdr:x>
      <cdr:y>0.12963</cdr:y>
    </cdr:from>
    <cdr:to>
      <cdr:x>0.65903</cdr:x>
      <cdr:y>0.21644</cdr:y>
    </cdr:to>
    <cdr:sp macro="" textlink="">
      <cdr:nvSpPr>
        <cdr:cNvPr id="6" name="文字方塊 1"/>
        <cdr:cNvSpPr txBox="1"/>
      </cdr:nvSpPr>
      <cdr:spPr>
        <a:xfrm xmlns:a="http://schemas.openxmlformats.org/drawingml/2006/main">
          <a:off x="2403475" y="355600"/>
          <a:ext cx="60960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2000" b="1" dirty="0"/>
            <a:t>6.64%</a:t>
          </a:r>
          <a:endParaRPr lang="zh-TW" altLang="en-US" sz="2000" b="1" dirty="0"/>
        </a:p>
      </cdr:txBody>
    </cdr:sp>
  </cdr:relSizeAnchor>
  <cdr:relSizeAnchor xmlns:cdr="http://schemas.openxmlformats.org/drawingml/2006/chartDrawing">
    <cdr:from>
      <cdr:x>0.56089</cdr:x>
      <cdr:y>0.2</cdr:y>
    </cdr:from>
    <cdr:to>
      <cdr:x>0.87085</cdr:x>
      <cdr:y>0.32308</cdr:y>
    </cdr:to>
    <cdr:cxnSp macro="">
      <cdr:nvCxnSpPr>
        <cdr:cNvPr id="8" name="直線接點 7"/>
        <cdr:cNvCxnSpPr/>
      </cdr:nvCxnSpPr>
      <cdr:spPr>
        <a:xfrm xmlns:a="http://schemas.openxmlformats.org/drawingml/2006/main">
          <a:off x="4690864" y="936104"/>
          <a:ext cx="2592288" cy="576064"/>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8"/>
            <a:ext cx="3037841" cy="464819"/>
          </a:xfrm>
          <a:prstGeom prst="rect">
            <a:avLst/>
          </a:prstGeom>
        </p:spPr>
        <p:txBody>
          <a:bodyPr vert="horz" lIns="91535" tIns="45772" rIns="91535" bIns="45772" rtlCol="0"/>
          <a:lstStyle>
            <a:lvl1pPr algn="l">
              <a:defRPr sz="1300"/>
            </a:lvl1pPr>
          </a:lstStyle>
          <a:p>
            <a:r>
              <a:rPr lang="en-US" altLang="zh-TW" sz="1000" dirty="0"/>
              <a:t>PANION &amp; BF BIOTEHC INC. </a:t>
            </a:r>
            <a:endParaRPr lang="zh-TW" altLang="en-US" sz="1000" dirty="0"/>
          </a:p>
        </p:txBody>
      </p:sp>
      <p:sp>
        <p:nvSpPr>
          <p:cNvPr id="3" name="日期版面配置區 2"/>
          <p:cNvSpPr>
            <a:spLocks noGrp="1"/>
          </p:cNvSpPr>
          <p:nvPr>
            <p:ph type="dt" sz="quarter" idx="1"/>
          </p:nvPr>
        </p:nvSpPr>
        <p:spPr>
          <a:xfrm>
            <a:off x="3970943" y="8"/>
            <a:ext cx="3037841" cy="464819"/>
          </a:xfrm>
          <a:prstGeom prst="rect">
            <a:avLst/>
          </a:prstGeom>
        </p:spPr>
        <p:txBody>
          <a:bodyPr vert="horz" lIns="91535" tIns="45772" rIns="91535" bIns="45772" rtlCol="0"/>
          <a:lstStyle>
            <a:lvl1pPr algn="r">
              <a:defRPr sz="1300"/>
            </a:lvl1pPr>
          </a:lstStyle>
          <a:p>
            <a:fld id="{244C1D0B-7872-4494-851A-081FBC246CE8}" type="datetime1">
              <a:rPr lang="zh-TW" altLang="en-US" sz="1000"/>
              <a:t>2017/8/9</a:t>
            </a:fld>
            <a:endParaRPr lang="zh-TW" altLang="en-US" sz="1000" dirty="0"/>
          </a:p>
        </p:txBody>
      </p:sp>
      <p:sp>
        <p:nvSpPr>
          <p:cNvPr id="4" name="頁尾版面配置區 3"/>
          <p:cNvSpPr>
            <a:spLocks noGrp="1"/>
          </p:cNvSpPr>
          <p:nvPr>
            <p:ph type="ftr" sz="quarter" idx="2"/>
          </p:nvPr>
        </p:nvSpPr>
        <p:spPr>
          <a:xfrm>
            <a:off x="4" y="8829976"/>
            <a:ext cx="3037841" cy="464819"/>
          </a:xfrm>
          <a:prstGeom prst="rect">
            <a:avLst/>
          </a:prstGeom>
        </p:spPr>
        <p:txBody>
          <a:bodyPr vert="horz" lIns="91535" tIns="45772" rIns="91535" bIns="45772" rtlCol="0" anchor="b"/>
          <a:lstStyle>
            <a:lvl1pPr algn="l">
              <a:defRPr sz="1300"/>
            </a:lvl1pPr>
          </a:lstStyle>
          <a:p>
            <a:r>
              <a:rPr lang="en-US" altLang="zh-TW" sz="1000" dirty="0"/>
              <a:t>CONFIDENTIAL</a:t>
            </a:r>
            <a:r>
              <a:rPr lang="zh-TW" altLang="en-US" sz="1000" dirty="0"/>
              <a:t> </a:t>
            </a:r>
            <a:r>
              <a:rPr lang="en-US" altLang="zh-TW" sz="1000" dirty="0"/>
              <a:t>‧</a:t>
            </a:r>
            <a:r>
              <a:rPr lang="zh-TW" altLang="en-US" sz="1000" dirty="0"/>
              <a:t> </a:t>
            </a:r>
            <a:r>
              <a:rPr lang="en-US" altLang="zh-TW" sz="1000" dirty="0"/>
              <a:t>ALL</a:t>
            </a:r>
            <a:r>
              <a:rPr lang="zh-TW" altLang="en-US" sz="1000" dirty="0"/>
              <a:t> </a:t>
            </a:r>
            <a:r>
              <a:rPr lang="en-US" altLang="zh-TW" sz="1000" dirty="0"/>
              <a:t>RIGHTS</a:t>
            </a:r>
            <a:r>
              <a:rPr lang="zh-TW" altLang="en-US" sz="1000" dirty="0"/>
              <a:t> </a:t>
            </a:r>
            <a:r>
              <a:rPr lang="en-US" altLang="zh-TW" sz="1000" dirty="0"/>
              <a:t>RESERVED</a:t>
            </a:r>
            <a:endParaRPr lang="zh-TW" altLang="en-US" sz="1000" dirty="0"/>
          </a:p>
        </p:txBody>
      </p:sp>
      <p:sp>
        <p:nvSpPr>
          <p:cNvPr id="5" name="投影片編號版面配置區 4"/>
          <p:cNvSpPr>
            <a:spLocks noGrp="1"/>
          </p:cNvSpPr>
          <p:nvPr>
            <p:ph type="sldNum" sz="quarter" idx="3"/>
          </p:nvPr>
        </p:nvSpPr>
        <p:spPr>
          <a:xfrm>
            <a:off x="3970943" y="8829976"/>
            <a:ext cx="3037841" cy="464819"/>
          </a:xfrm>
          <a:prstGeom prst="rect">
            <a:avLst/>
          </a:prstGeom>
        </p:spPr>
        <p:txBody>
          <a:bodyPr vert="horz" lIns="91535" tIns="45772" rIns="91535" bIns="45772" rtlCol="0" anchor="b"/>
          <a:lstStyle>
            <a:lvl1pPr algn="r">
              <a:defRPr sz="1300"/>
            </a:lvl1pPr>
          </a:lstStyle>
          <a:p>
            <a:fld id="{91A1F250-1EBC-49DE-994C-CD709388F123}" type="slidenum">
              <a:rPr lang="zh-TW" altLang="en-US" smtClean="0"/>
              <a:pPr/>
              <a:t>‹#›</a:t>
            </a:fld>
            <a:endParaRPr lang="zh-TW" altLang="en-US" dirty="0"/>
          </a:p>
        </p:txBody>
      </p:sp>
    </p:spTree>
    <p:extLst>
      <p:ext uri="{BB962C8B-B14F-4D97-AF65-F5344CB8AC3E}">
        <p14:creationId xmlns:p14="http://schemas.microsoft.com/office/powerpoint/2010/main" val="318430179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8"/>
            <a:ext cx="3037841" cy="464819"/>
          </a:xfrm>
          <a:prstGeom prst="rect">
            <a:avLst/>
          </a:prstGeom>
        </p:spPr>
        <p:txBody>
          <a:bodyPr vert="horz" lIns="91535" tIns="45772" rIns="91535" bIns="45772" rtlCol="0"/>
          <a:lstStyle>
            <a:lvl1pPr algn="l">
              <a:defRPr sz="1300"/>
            </a:lvl1pPr>
          </a:lstStyle>
          <a:p>
            <a:endParaRPr lang="zh-TW" altLang="en-US"/>
          </a:p>
        </p:txBody>
      </p:sp>
      <p:sp>
        <p:nvSpPr>
          <p:cNvPr id="3" name="日期版面配置區 2"/>
          <p:cNvSpPr>
            <a:spLocks noGrp="1"/>
          </p:cNvSpPr>
          <p:nvPr>
            <p:ph type="dt" idx="1"/>
          </p:nvPr>
        </p:nvSpPr>
        <p:spPr>
          <a:xfrm>
            <a:off x="3970943" y="8"/>
            <a:ext cx="3037841" cy="464819"/>
          </a:xfrm>
          <a:prstGeom prst="rect">
            <a:avLst/>
          </a:prstGeom>
        </p:spPr>
        <p:txBody>
          <a:bodyPr vert="horz" lIns="91535" tIns="45772" rIns="91535" bIns="45772" rtlCol="0"/>
          <a:lstStyle>
            <a:lvl1pPr algn="r">
              <a:defRPr sz="1300"/>
            </a:lvl1pPr>
          </a:lstStyle>
          <a:p>
            <a:fld id="{96560BBF-3F65-40B4-A57A-1D66071620A1}" type="datetime1">
              <a:rPr lang="zh-TW" altLang="en-US" smtClean="0"/>
              <a:t>2017/8/9</a:t>
            </a:fld>
            <a:endParaRPr lang="zh-TW" altLang="en-US"/>
          </a:p>
        </p:txBody>
      </p:sp>
      <p:sp>
        <p:nvSpPr>
          <p:cNvPr id="4" name="投影片圖像版面配置區 3"/>
          <p:cNvSpPr>
            <a:spLocks noGrp="1" noRot="1" noChangeAspect="1"/>
          </p:cNvSpPr>
          <p:nvPr>
            <p:ph type="sldImg" idx="2"/>
          </p:nvPr>
        </p:nvSpPr>
        <p:spPr>
          <a:xfrm>
            <a:off x="1179513" y="693738"/>
            <a:ext cx="4651375" cy="3489325"/>
          </a:xfrm>
          <a:prstGeom prst="rect">
            <a:avLst/>
          </a:prstGeom>
          <a:noFill/>
          <a:ln w="12700">
            <a:solidFill>
              <a:prstClr val="black"/>
            </a:solidFill>
          </a:ln>
        </p:spPr>
        <p:txBody>
          <a:bodyPr vert="horz" lIns="91535" tIns="45772" rIns="91535" bIns="45772" rtlCol="0" anchor="ctr"/>
          <a:lstStyle/>
          <a:p>
            <a:endParaRPr lang="zh-TW" altLang="en-US"/>
          </a:p>
        </p:txBody>
      </p:sp>
      <p:sp>
        <p:nvSpPr>
          <p:cNvPr id="5" name="備忘稿版面配置區 4"/>
          <p:cNvSpPr>
            <a:spLocks noGrp="1"/>
          </p:cNvSpPr>
          <p:nvPr>
            <p:ph type="body" sz="quarter" idx="3"/>
          </p:nvPr>
        </p:nvSpPr>
        <p:spPr>
          <a:xfrm>
            <a:off x="701041" y="4415798"/>
            <a:ext cx="5608320" cy="4183380"/>
          </a:xfrm>
          <a:prstGeom prst="rect">
            <a:avLst/>
          </a:prstGeom>
        </p:spPr>
        <p:txBody>
          <a:bodyPr vert="horz" lIns="91535" tIns="45772" rIns="91535" bIns="45772"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8829976"/>
            <a:ext cx="3037841" cy="464819"/>
          </a:xfrm>
          <a:prstGeom prst="rect">
            <a:avLst/>
          </a:prstGeom>
        </p:spPr>
        <p:txBody>
          <a:bodyPr vert="horz" lIns="91535" tIns="45772" rIns="91535" bIns="45772"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970943" y="8829976"/>
            <a:ext cx="3037841" cy="464819"/>
          </a:xfrm>
          <a:prstGeom prst="rect">
            <a:avLst/>
          </a:prstGeom>
        </p:spPr>
        <p:txBody>
          <a:bodyPr vert="horz" lIns="91535" tIns="45772" rIns="91535" bIns="45772" rtlCol="0" anchor="b"/>
          <a:lstStyle>
            <a:lvl1pPr algn="r">
              <a:defRPr sz="1300"/>
            </a:lvl1pPr>
          </a:lstStyle>
          <a:p>
            <a:fld id="{07C164E2-5AF5-4E5D-BE21-722C95483697}" type="slidenum">
              <a:rPr lang="zh-TW" altLang="en-US" smtClean="0"/>
              <a:pPr/>
              <a:t>‹#›</a:t>
            </a:fld>
            <a:endParaRPr lang="zh-TW" altLang="en-US"/>
          </a:p>
        </p:txBody>
      </p:sp>
    </p:spTree>
    <p:extLst>
      <p:ext uri="{BB962C8B-B14F-4D97-AF65-F5344CB8AC3E}">
        <p14:creationId xmlns:p14="http://schemas.microsoft.com/office/powerpoint/2010/main" val="269127062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日期版面配置區 3"/>
          <p:cNvSpPr>
            <a:spLocks noGrp="1"/>
          </p:cNvSpPr>
          <p:nvPr>
            <p:ph type="dt" idx="10"/>
          </p:nvPr>
        </p:nvSpPr>
        <p:spPr/>
        <p:txBody>
          <a:bodyPr/>
          <a:lstStyle/>
          <a:p>
            <a:fld id="{68AFB2CC-EDFC-43A1-8AF0-927F2CCE4F0C}" type="datetime1">
              <a:rPr lang="zh-TW" altLang="en-US" smtClean="0"/>
              <a:pPr/>
              <a:t>2017/8/9</a:t>
            </a:fld>
            <a:endParaRPr lang="zh-TW" altLang="en-US"/>
          </a:p>
        </p:txBody>
      </p:sp>
    </p:spTree>
    <p:extLst>
      <p:ext uri="{BB962C8B-B14F-4D97-AF65-F5344CB8AC3E}">
        <p14:creationId xmlns:p14="http://schemas.microsoft.com/office/powerpoint/2010/main" val="2800902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218369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3152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12753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0A085A6F-C633-414E-A733-E1D3B1919249}" type="datetime1">
              <a:rPr lang="zh-TW" altLang="en-US" smtClean="0"/>
              <a:t>2017/8/9</a:t>
            </a:fld>
            <a:endParaRPr lang="zh-TW" altLang="en-US"/>
          </a:p>
        </p:txBody>
      </p:sp>
    </p:spTree>
    <p:extLst>
      <p:ext uri="{BB962C8B-B14F-4D97-AF65-F5344CB8AC3E}">
        <p14:creationId xmlns:p14="http://schemas.microsoft.com/office/powerpoint/2010/main" val="78783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1739663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404709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1150544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3776054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39052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pPr/>
              <a:t>2017/8/9</a:t>
            </a:fld>
            <a:endParaRPr lang="zh-TW" altLang="en-US"/>
          </a:p>
        </p:txBody>
      </p:sp>
    </p:spTree>
    <p:extLst>
      <p:ext uri="{BB962C8B-B14F-4D97-AF65-F5344CB8AC3E}">
        <p14:creationId xmlns:p14="http://schemas.microsoft.com/office/powerpoint/2010/main" val="4116073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05B36AEA-9D50-4507-B49B-8D568A431077}"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176175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日期版面配置區 3"/>
          <p:cNvSpPr>
            <a:spLocks noGrp="1"/>
          </p:cNvSpPr>
          <p:nvPr>
            <p:ph type="dt" idx="10"/>
          </p:nvPr>
        </p:nvSpPr>
        <p:spPr/>
        <p:txBody>
          <a:bodyPr/>
          <a:lstStyle/>
          <a:p>
            <a:fld id="{96560BBF-3F65-40B4-A57A-1D66071620A1}" type="datetime1">
              <a:rPr lang="zh-TW" altLang="en-US" smtClean="0"/>
              <a:pPr/>
              <a:t>2017/8/9</a:t>
            </a:fld>
            <a:endParaRPr lang="zh-TW" altLang="en-US"/>
          </a:p>
        </p:txBody>
      </p:sp>
    </p:spTree>
    <p:extLst>
      <p:ext uri="{BB962C8B-B14F-4D97-AF65-F5344CB8AC3E}">
        <p14:creationId xmlns:p14="http://schemas.microsoft.com/office/powerpoint/2010/main" val="71021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日期版面配置區 3"/>
          <p:cNvSpPr>
            <a:spLocks noGrp="1"/>
          </p:cNvSpPr>
          <p:nvPr>
            <p:ph type="dt" idx="10"/>
          </p:nvPr>
        </p:nvSpPr>
        <p:spPr/>
        <p:txBody>
          <a:bodyPr/>
          <a:lstStyle/>
          <a:p>
            <a:fld id="{96560BBF-3F65-40B4-A57A-1D66071620A1}" type="datetime1">
              <a:rPr lang="zh-TW" altLang="en-US" smtClean="0"/>
              <a:pPr/>
              <a:t>2017/8/9</a:t>
            </a:fld>
            <a:endParaRPr lang="zh-TW" altLang="en-US"/>
          </a:p>
        </p:txBody>
      </p:sp>
    </p:spTree>
    <p:extLst>
      <p:ext uri="{BB962C8B-B14F-4D97-AF65-F5344CB8AC3E}">
        <p14:creationId xmlns:p14="http://schemas.microsoft.com/office/powerpoint/2010/main" val="4208446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Tree>
    <p:extLst>
      <p:ext uri="{BB962C8B-B14F-4D97-AF65-F5344CB8AC3E}">
        <p14:creationId xmlns:p14="http://schemas.microsoft.com/office/powerpoint/2010/main" val="114362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smtClean="0"/>
          </a:p>
        </p:txBody>
      </p:sp>
      <p:sp>
        <p:nvSpPr>
          <p:cNvPr id="4" name="日期版面配置區 3"/>
          <p:cNvSpPr>
            <a:spLocks noGrp="1"/>
          </p:cNvSpPr>
          <p:nvPr>
            <p:ph type="dt" idx="10"/>
          </p:nvPr>
        </p:nvSpPr>
        <p:spPr/>
        <p:txBody>
          <a:bodyPr/>
          <a:lstStyle/>
          <a:p>
            <a:fld id="{96560BBF-3F65-40B4-A57A-1D66071620A1}" type="datetime1">
              <a:rPr lang="zh-TW" altLang="en-US" smtClean="0"/>
              <a:pPr/>
              <a:t>2017/8/9</a:t>
            </a:fld>
            <a:endParaRPr lang="zh-TW" altLang="en-US"/>
          </a:p>
        </p:txBody>
      </p:sp>
    </p:spTree>
    <p:extLst>
      <p:ext uri="{BB962C8B-B14F-4D97-AF65-F5344CB8AC3E}">
        <p14:creationId xmlns:p14="http://schemas.microsoft.com/office/powerpoint/2010/main" val="312306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p:txBody>
      </p:sp>
      <p:sp>
        <p:nvSpPr>
          <p:cNvPr id="4" name="日期版面配置區 3"/>
          <p:cNvSpPr>
            <a:spLocks noGrp="1"/>
          </p:cNvSpPr>
          <p:nvPr>
            <p:ph type="dt" idx="10"/>
          </p:nvPr>
        </p:nvSpPr>
        <p:spPr/>
        <p:txBody>
          <a:bodyPr/>
          <a:lstStyle/>
          <a:p>
            <a:fld id="{96560BBF-3F65-40B4-A57A-1D66071620A1}" type="datetime1">
              <a:rPr lang="zh-TW" altLang="en-US" smtClean="0"/>
              <a:pPr/>
              <a:t>2017/8/9</a:t>
            </a:fld>
            <a:endParaRPr lang="zh-TW" altLang="en-US"/>
          </a:p>
        </p:txBody>
      </p:sp>
    </p:spTree>
    <p:extLst>
      <p:ext uri="{BB962C8B-B14F-4D97-AF65-F5344CB8AC3E}">
        <p14:creationId xmlns:p14="http://schemas.microsoft.com/office/powerpoint/2010/main" val="2714976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p:txBody>
      </p:sp>
      <p:sp>
        <p:nvSpPr>
          <p:cNvPr id="4" name="日期版面配置區 3"/>
          <p:cNvSpPr>
            <a:spLocks noGrp="1"/>
          </p:cNvSpPr>
          <p:nvPr>
            <p:ph type="dt" idx="10"/>
          </p:nvPr>
        </p:nvSpPr>
        <p:spPr/>
        <p:txBody>
          <a:bodyPr/>
          <a:lstStyle/>
          <a:p>
            <a:fld id="{96560BBF-3F65-40B4-A57A-1D66071620A1}" type="datetime1">
              <a:rPr lang="zh-TW" altLang="en-US" smtClean="0"/>
              <a:pPr/>
              <a:t>2017/8/9</a:t>
            </a:fld>
            <a:endParaRPr lang="zh-TW" altLang="en-US"/>
          </a:p>
        </p:txBody>
      </p:sp>
    </p:spTree>
    <p:extLst>
      <p:ext uri="{BB962C8B-B14F-4D97-AF65-F5344CB8AC3E}">
        <p14:creationId xmlns:p14="http://schemas.microsoft.com/office/powerpoint/2010/main" val="586962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36545" y="4958334"/>
            <a:ext cx="7339911" cy="1206969"/>
          </a:xfrm>
        </p:spPr>
        <p:txBody>
          <a:bodyPr>
            <a:normAutofit/>
          </a:bodyPr>
          <a:lstStyle>
            <a:lvl1pPr algn="r">
              <a:defRPr sz="3600" b="1">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70E760-6688-4F3E-8C8D-461D3A053907}" type="slidenum">
              <a:rPr lang="zh-TW" altLang="en-US" smtClean="0"/>
              <a:pPr/>
              <a:t>‹#›</a:t>
            </a:fld>
            <a:endParaRPr lang="zh-TW" altLang="en-US"/>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2" y="116632"/>
            <a:ext cx="3572248" cy="1062953"/>
          </a:xfrm>
          <a:prstGeom prst="rect">
            <a:avLst/>
          </a:prstGeom>
        </p:spPr>
      </p:pic>
      <p:pic>
        <p:nvPicPr>
          <p:cNvPr id="1027" name="Picture 3" descr="http://www.pbf.com.tw/image/banner/index/2015013010342283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 y="1052810"/>
            <a:ext cx="9152852" cy="393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69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 name="矩形 9"/>
          <p:cNvSpPr/>
          <p:nvPr/>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Clr>
                <a:srgbClr val="003366"/>
              </a:buClr>
              <a:buSzPct val="80000"/>
              <a:buFont typeface="Wingdings" pitchFamily="2" charset="2"/>
              <a:buChar char="l"/>
              <a:defRPr sz="26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8" name="圖片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pic>
        <p:nvPicPr>
          <p:cNvPr id="9" name="Grafik 14" descr="trenner.png"/>
          <p:cNvPicPr>
            <a:picLocks noChangeAspect="1"/>
          </p:cNvPicPr>
          <p:nvPr/>
        </p:nvPicPr>
        <p:blipFill rotWithShape="1">
          <a:blip r:embed="rId3" cstate="print"/>
          <a:srcRect l="20804" r="14827"/>
          <a:stretch/>
        </p:blipFill>
        <p:spPr bwMode="auto">
          <a:xfrm>
            <a:off x="-1" y="1352576"/>
            <a:ext cx="9144001" cy="276224"/>
          </a:xfrm>
          <a:prstGeom prst="rect">
            <a:avLst/>
          </a:prstGeom>
          <a:noFill/>
          <a:ln w="9525">
            <a:noFill/>
            <a:miter lim="800000"/>
            <a:headEnd/>
            <a:tailEnd/>
          </a:ln>
        </p:spPr>
      </p:pic>
    </p:spTree>
    <p:extLst>
      <p:ext uri="{BB962C8B-B14F-4D97-AF65-F5344CB8AC3E}">
        <p14:creationId xmlns:p14="http://schemas.microsoft.com/office/powerpoint/2010/main" val="1534045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章節標題">
    <p:spTree>
      <p:nvGrpSpPr>
        <p:cNvPr id="1" name=""/>
        <p:cNvGrpSpPr/>
        <p:nvPr/>
      </p:nvGrpSpPr>
      <p:grpSpPr>
        <a:xfrm>
          <a:off x="0" y="0"/>
          <a:ext cx="0" cy="0"/>
          <a:chOff x="0" y="0"/>
          <a:chExt cx="0" cy="0"/>
        </a:xfrm>
      </p:grpSpPr>
      <p:pic>
        <p:nvPicPr>
          <p:cNvPr id="17" name="圖片 1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02" y="0"/>
            <a:ext cx="9151867" cy="4077072"/>
          </a:xfrm>
          <a:prstGeom prst="rect">
            <a:avLst/>
          </a:prstGeom>
          <a:effectLst/>
        </p:spPr>
      </p:pic>
      <p:sp>
        <p:nvSpPr>
          <p:cNvPr id="2" name="標題 1"/>
          <p:cNvSpPr>
            <a:spLocks noGrp="1"/>
          </p:cNvSpPr>
          <p:nvPr>
            <p:ph type="title"/>
          </p:nvPr>
        </p:nvSpPr>
        <p:spPr>
          <a:xfrm>
            <a:off x="722313" y="4406900"/>
            <a:ext cx="7772400" cy="1362075"/>
          </a:xfrm>
        </p:spPr>
        <p:txBody>
          <a:bodyPr anchor="t">
            <a:normAutofit/>
          </a:bodyPr>
          <a:lstStyle>
            <a:lvl1pPr algn="r">
              <a:defRPr sz="3600" b="1" cap="all">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19"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20"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4204720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標題及物件">
    <p:spTree>
      <p:nvGrpSpPr>
        <p:cNvPr id="1" name=""/>
        <p:cNvGrpSpPr/>
        <p:nvPr/>
      </p:nvGrpSpPr>
      <p:grpSpPr>
        <a:xfrm>
          <a:off x="0" y="0"/>
          <a:ext cx="0" cy="0"/>
          <a:chOff x="0" y="0"/>
          <a:chExt cx="0" cy="0"/>
        </a:xfrm>
      </p:grpSpPr>
      <p:sp>
        <p:nvSpPr>
          <p:cNvPr id="10" name="矩形 9"/>
          <p:cNvSpPr/>
          <p:nvPr/>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3826768"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sp>
        <p:nvSpPr>
          <p:cNvPr id="11" name="內容版面配置區 2"/>
          <p:cNvSpPr>
            <a:spLocks noGrp="1"/>
          </p:cNvSpPr>
          <p:nvPr>
            <p:ph idx="13"/>
          </p:nvPr>
        </p:nvSpPr>
        <p:spPr>
          <a:xfrm>
            <a:off x="4716016" y="1628800"/>
            <a:ext cx="3970784"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2" name="圖片 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4845933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標題及物件">
    <p:spTree>
      <p:nvGrpSpPr>
        <p:cNvPr id="1" name=""/>
        <p:cNvGrpSpPr/>
        <p:nvPr/>
      </p:nvGrpSpPr>
      <p:grpSpPr>
        <a:xfrm>
          <a:off x="0" y="0"/>
          <a:ext cx="0" cy="0"/>
          <a:chOff x="0" y="0"/>
          <a:chExt cx="0" cy="0"/>
        </a:xfrm>
      </p:grpSpPr>
      <p:sp>
        <p:nvSpPr>
          <p:cNvPr id="10" name="矩形 9"/>
          <p:cNvSpPr/>
          <p:nvPr/>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pic>
        <p:nvPicPr>
          <p:cNvPr id="11" name="圖片 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2100826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E760-6688-4F3E-8C8D-461D3A053907}" type="slidenum">
              <a:rPr lang="zh-TW" altLang="en-US" smtClean="0"/>
              <a:pPr/>
              <a:t>‹#›</a:t>
            </a:fld>
            <a:endParaRPr lang="zh-TW" altLang="en-US"/>
          </a:p>
        </p:txBody>
      </p:sp>
    </p:spTree>
    <p:extLst>
      <p:ext uri="{BB962C8B-B14F-4D97-AF65-F5344CB8AC3E}">
        <p14:creationId xmlns:p14="http://schemas.microsoft.com/office/powerpoint/2010/main" val="189830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8.jpg"/><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jpeg"/><Relationship Id="rId4" Type="http://schemas.openxmlformats.org/officeDocument/2006/relationships/diagramLayout" Target="../diagrams/layout1.xml"/><Relationship Id="rId9" Type="http://schemas.openxmlformats.org/officeDocument/2006/relationships/hyperlink" Target="http://news.cnyes.com/Content/20140915/KIXT3DTHYYEQM.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5157192"/>
            <a:ext cx="8712968" cy="1584176"/>
          </a:xfrm>
        </p:spPr>
        <p:txBody>
          <a:bodyPr>
            <a:normAutofit fontScale="90000"/>
          </a:bodyPr>
          <a:lstStyle/>
          <a:p>
            <a:pPr defTabSz="762000" eaLnBrk="0" hangingPunct="0">
              <a:spcBef>
                <a:spcPts val="3000"/>
              </a:spcBef>
            </a:pPr>
            <a:r>
              <a:rPr lang="zh-TW" altLang="en-US" sz="4400" dirty="0" smtClean="0">
                <a:solidFill>
                  <a:schemeClr val="tx2"/>
                </a:solidFill>
              </a:rPr>
              <a:t>寶齡富錦生技股份有限公司 </a:t>
            </a:r>
            <a:r>
              <a:rPr lang="zh-TW" altLang="en-US" sz="4900" dirty="0" smtClean="0">
                <a:solidFill>
                  <a:schemeClr val="tx2"/>
                </a:solidFill>
              </a:rPr>
              <a:t>公司簡介</a:t>
            </a:r>
            <a:r>
              <a:rPr lang="en-US" altLang="zh-TW" sz="4000" dirty="0" smtClean="0">
                <a:solidFill>
                  <a:schemeClr val="tx2"/>
                </a:solidFill>
              </a:rPr>
              <a:t/>
            </a:r>
            <a:br>
              <a:rPr lang="en-US" altLang="zh-TW" sz="4000" dirty="0" smtClean="0">
                <a:solidFill>
                  <a:schemeClr val="tx2"/>
                </a:solidFill>
              </a:rPr>
            </a:br>
            <a:r>
              <a:rPr lang="zh-TW" altLang="en-US" dirty="0" smtClean="0">
                <a:solidFill>
                  <a:schemeClr val="accent6">
                    <a:lumMod val="75000"/>
                  </a:schemeClr>
                </a:solidFill>
              </a:rPr>
              <a:t>丁爾昆 發言人  </a:t>
            </a:r>
            <a:r>
              <a:rPr lang="en-US" altLang="zh-TW" sz="3100" dirty="0" smtClean="0">
                <a:solidFill>
                  <a:schemeClr val="accent6">
                    <a:lumMod val="75000"/>
                  </a:schemeClr>
                </a:solidFill>
                <a:latin typeface="+mn-lt"/>
              </a:rPr>
              <a:t>2017.08.10</a:t>
            </a:r>
            <a:endParaRPr lang="zh-TW" altLang="en-US" sz="3100" dirty="0">
              <a:solidFill>
                <a:schemeClr val="accent6">
                  <a:lumMod val="75000"/>
                </a:schemeClr>
              </a:solidFill>
              <a:latin typeface="+mn-lt"/>
            </a:endParaRPr>
          </a:p>
        </p:txBody>
      </p:sp>
    </p:spTree>
    <p:extLst>
      <p:ext uri="{BB962C8B-B14F-4D97-AF65-F5344CB8AC3E}">
        <p14:creationId xmlns:p14="http://schemas.microsoft.com/office/powerpoint/2010/main" val="3148904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0" y="1272419"/>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微軟正黑體" panose="020B0604030504040204" pitchFamily="34" charset="-120"/>
            </a:endParaRPr>
          </a:p>
        </p:txBody>
      </p:sp>
      <p:sp>
        <p:nvSpPr>
          <p:cNvPr id="2" name="標題 1"/>
          <p:cNvSpPr>
            <a:spLocks noGrp="1"/>
          </p:cNvSpPr>
          <p:nvPr>
            <p:ph type="title"/>
          </p:nvPr>
        </p:nvSpPr>
        <p:spPr>
          <a:xfrm>
            <a:off x="858988" y="-24165"/>
            <a:ext cx="8229600" cy="994122"/>
          </a:xfrm>
        </p:spPr>
        <p:txBody>
          <a:bodyPr/>
          <a:lstStyle/>
          <a:p>
            <a:r>
              <a:rPr lang="zh-TW" altLang="en-US" sz="3200" dirty="0"/>
              <a:t>核心事業與產品佈局</a:t>
            </a:r>
            <a:r>
              <a:rPr lang="en-US" altLang="zh-TW" sz="2900" dirty="0"/>
              <a:t/>
            </a:r>
            <a:br>
              <a:rPr lang="en-US" altLang="zh-TW" sz="2900" dirty="0"/>
            </a:br>
            <a:r>
              <a:rPr lang="zh-TW" altLang="en-US" sz="2400" dirty="0">
                <a:solidFill>
                  <a:srgbClr val="FF0000"/>
                </a:solidFill>
                <a:latin typeface="微軟正黑體" panose="020B0604030504040204" pitchFamily="34" charset="-120"/>
              </a:rPr>
              <a:t>以</a:t>
            </a:r>
            <a:r>
              <a:rPr lang="en-US" altLang="zh-TW" sz="2400" dirty="0">
                <a:solidFill>
                  <a:srgbClr val="FF0000"/>
                </a:solidFill>
                <a:latin typeface="微軟正黑體" panose="020B0604030504040204" pitchFamily="34" charset="-120"/>
              </a:rPr>
              <a:t>『</a:t>
            </a:r>
            <a:r>
              <a:rPr lang="zh-TW" altLang="en-US" sz="2400" dirty="0">
                <a:solidFill>
                  <a:srgbClr val="FF0000"/>
                </a:solidFill>
                <a:latin typeface="微軟正黑體" panose="020B0604030504040204" pitchFamily="34" charset="-120"/>
              </a:rPr>
              <a:t>增進健康與生命品質</a:t>
            </a:r>
            <a:r>
              <a:rPr lang="en-US" altLang="zh-TW" sz="2400" dirty="0">
                <a:solidFill>
                  <a:srgbClr val="FF0000"/>
                </a:solidFill>
                <a:latin typeface="微軟正黑體" panose="020B0604030504040204" pitchFamily="34" charset="-120"/>
              </a:rPr>
              <a:t>』</a:t>
            </a:r>
            <a:r>
              <a:rPr lang="zh-TW" altLang="en-US" sz="2400" dirty="0">
                <a:solidFill>
                  <a:srgbClr val="FF0000"/>
                </a:solidFill>
                <a:latin typeface="微軟正黑體" panose="020B0604030504040204" pitchFamily="34" charset="-120"/>
              </a:rPr>
              <a:t>為中心，發展核心事業</a:t>
            </a:r>
            <a:endParaRPr lang="zh-TW" altLang="en-US" dirty="0"/>
          </a:p>
        </p:txBody>
      </p:sp>
      <p:sp>
        <p:nvSpPr>
          <p:cNvPr id="73"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17</a:t>
            </a:r>
            <a:endParaRPr lang="zh-TW" altLang="en-US" dirty="0"/>
          </a:p>
        </p:txBody>
      </p:sp>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0" t="4348" r="10370"/>
          <a:stretch/>
        </p:blipFill>
        <p:spPr bwMode="auto">
          <a:xfrm>
            <a:off x="110358" y="969957"/>
            <a:ext cx="9033641" cy="533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362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 y="12244"/>
            <a:ext cx="9144000" cy="6344671"/>
          </a:xfrm>
          <a:prstGeom prst="rect">
            <a:avLst/>
          </a:prstGeom>
        </p:spPr>
      </p:pic>
      <p:sp>
        <p:nvSpPr>
          <p:cNvPr id="4" name="內容版面配置區 4"/>
          <p:cNvSpPr>
            <a:spLocks noGrp="1"/>
          </p:cNvSpPr>
          <p:nvPr>
            <p:ph idx="1"/>
          </p:nvPr>
        </p:nvSpPr>
        <p:spPr>
          <a:xfrm>
            <a:off x="3563888" y="1196752"/>
            <a:ext cx="5122912" cy="3168351"/>
          </a:xfrm>
        </p:spPr>
        <p:txBody>
          <a:bodyPr>
            <a:normAutofit fontScale="85000" lnSpcReduction="10000"/>
          </a:bodyPr>
          <a:lstStyle/>
          <a:p>
            <a:endParaRPr lang="en-US" altLang="zh-TW" sz="3500" dirty="0" smtClean="0"/>
          </a:p>
          <a:p>
            <a:pPr marL="0" indent="0">
              <a:buNone/>
            </a:pPr>
            <a:r>
              <a:rPr lang="zh-TW" altLang="en-US" sz="3500" dirty="0" smtClean="0">
                <a:solidFill>
                  <a:srgbClr val="0000FF"/>
                </a:solidFill>
              </a:rPr>
              <a:t>多通路行銷</a:t>
            </a:r>
            <a:endParaRPr lang="en-US" altLang="zh-TW" sz="3500" dirty="0" smtClean="0">
              <a:solidFill>
                <a:srgbClr val="0000FF"/>
              </a:solidFill>
            </a:endParaRPr>
          </a:p>
          <a:p>
            <a:pPr marL="0" indent="0">
              <a:buNone/>
            </a:pPr>
            <a:endParaRPr lang="en-US" altLang="zh-TW" sz="3500" dirty="0" smtClean="0"/>
          </a:p>
          <a:p>
            <a:pPr marL="0" indent="0">
              <a:buNone/>
            </a:pPr>
            <a:r>
              <a:rPr lang="zh-TW" altLang="en-US" sz="3500" dirty="0" smtClean="0"/>
              <a:t>以台灣為基礎</a:t>
            </a:r>
            <a:r>
              <a:rPr lang="en-US" altLang="zh-TW" sz="2800" dirty="0" smtClean="0">
                <a:solidFill>
                  <a:srgbClr val="FF0000"/>
                </a:solidFill>
              </a:rPr>
              <a:t>(</a:t>
            </a:r>
            <a:r>
              <a:rPr lang="zh-TW" altLang="en-US" sz="2800" dirty="0" smtClean="0">
                <a:solidFill>
                  <a:srgbClr val="FF0000"/>
                </a:solidFill>
              </a:rPr>
              <a:t>產品研發</a:t>
            </a:r>
            <a:r>
              <a:rPr lang="en-US" altLang="zh-TW" sz="2800" dirty="0" smtClean="0">
                <a:solidFill>
                  <a:srgbClr val="FF0000"/>
                </a:solidFill>
              </a:rPr>
              <a:t>,</a:t>
            </a:r>
            <a:r>
              <a:rPr lang="zh-TW" altLang="en-US" sz="2800" dirty="0" smtClean="0">
                <a:solidFill>
                  <a:srgbClr val="FF0000"/>
                </a:solidFill>
              </a:rPr>
              <a:t>通路行銷</a:t>
            </a:r>
            <a:r>
              <a:rPr lang="en-US" altLang="zh-TW" sz="2800" dirty="0" smtClean="0">
                <a:solidFill>
                  <a:srgbClr val="FF0000"/>
                </a:solidFill>
              </a:rPr>
              <a:t>)</a:t>
            </a:r>
          </a:p>
          <a:p>
            <a:pPr marL="0" indent="0">
              <a:buNone/>
            </a:pPr>
            <a:endParaRPr lang="en-US" altLang="zh-TW" sz="3500" dirty="0" smtClean="0"/>
          </a:p>
          <a:p>
            <a:pPr marL="0" indent="0">
              <a:buNone/>
            </a:pPr>
            <a:r>
              <a:rPr lang="zh-TW" altLang="en-US" sz="3500" dirty="0" smtClean="0">
                <a:solidFill>
                  <a:schemeClr val="accent5"/>
                </a:solidFill>
              </a:rPr>
              <a:t>發展國際市場</a:t>
            </a:r>
            <a:endParaRPr lang="en-US" altLang="zh-TW" sz="3500" dirty="0" smtClean="0">
              <a:solidFill>
                <a:schemeClr val="accent5"/>
              </a:solidFill>
            </a:endParaRPr>
          </a:p>
          <a:p>
            <a:pPr marL="0" indent="0">
              <a:buNone/>
            </a:pPr>
            <a:endParaRPr lang="en-US" altLang="zh-TW" dirty="0" smtClean="0"/>
          </a:p>
          <a:p>
            <a:endParaRPr lang="en-US" altLang="zh-TW" dirty="0"/>
          </a:p>
          <a:p>
            <a:endParaRPr lang="en-US" altLang="zh-TW" dirty="0" smtClean="0"/>
          </a:p>
          <a:p>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48680"/>
            <a:ext cx="2789404" cy="4654874"/>
          </a:xfrm>
          <a:prstGeom prst="rect">
            <a:avLst/>
          </a:prstGeom>
        </p:spPr>
      </p:pic>
    </p:spTree>
    <p:extLst>
      <p:ext uri="{BB962C8B-B14F-4D97-AF65-F5344CB8AC3E}">
        <p14:creationId xmlns:p14="http://schemas.microsoft.com/office/powerpoint/2010/main" val="675925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西藥製藥 </a:t>
            </a:r>
            <a:r>
              <a:rPr lang="en-US" altLang="zh-TW" sz="3200" dirty="0"/>
              <a:t>Pharmaceutical</a:t>
            </a:r>
            <a:endParaRPr lang="zh-TW" altLang="en-US" sz="3200" dirty="0"/>
          </a:p>
        </p:txBody>
      </p:sp>
      <p:sp>
        <p:nvSpPr>
          <p:cNvPr id="3" name="內容版面配置區 2"/>
          <p:cNvSpPr>
            <a:spLocks noGrp="1"/>
          </p:cNvSpPr>
          <p:nvPr>
            <p:ph idx="1"/>
          </p:nvPr>
        </p:nvSpPr>
        <p:spPr>
          <a:xfrm>
            <a:off x="395536" y="1751275"/>
            <a:ext cx="8496944" cy="4702061"/>
          </a:xfrm>
        </p:spPr>
        <p:txBody>
          <a:bodyPr>
            <a:normAutofit/>
          </a:bodyPr>
          <a:lstStyle/>
          <a:p>
            <a:pPr marL="342900" lvl="1" indent="-342900">
              <a:lnSpc>
                <a:spcPct val="120000"/>
              </a:lnSpc>
              <a:spcBef>
                <a:spcPts val="0"/>
              </a:spcBef>
              <a:spcAft>
                <a:spcPts val="300"/>
              </a:spcAft>
              <a:buClr>
                <a:srgbClr val="003366"/>
              </a:buClr>
              <a:buSzPct val="80000"/>
              <a:buFont typeface="Wingdings" pitchFamily="2" charset="2"/>
              <a:buChar char="l"/>
              <a:defRPr/>
            </a:pPr>
            <a:r>
              <a:rPr lang="zh-TW" altLang="en-US" sz="2600" dirty="0" smtClean="0">
                <a:solidFill>
                  <a:schemeClr val="tx1"/>
                </a:solidFill>
                <a:latin typeface="+mj-lt"/>
              </a:rPr>
              <a:t>藥廠規格：世界製藥最高規格 </a:t>
            </a:r>
            <a:r>
              <a:rPr lang="en-US" altLang="zh-TW" sz="2600" dirty="0" smtClean="0">
                <a:solidFill>
                  <a:schemeClr val="tx1"/>
                </a:solidFill>
                <a:latin typeface="+mj-lt"/>
              </a:rPr>
              <a:t>PIC/S </a:t>
            </a:r>
            <a:r>
              <a:rPr lang="en-US" altLang="zh-TW" sz="2600" dirty="0">
                <a:solidFill>
                  <a:schemeClr val="tx1"/>
                </a:solidFill>
                <a:latin typeface="+mj-lt"/>
              </a:rPr>
              <a:t>GMP </a:t>
            </a:r>
            <a:r>
              <a:rPr lang="zh-TW" altLang="en-US" sz="2600" dirty="0">
                <a:solidFill>
                  <a:schemeClr val="tx1"/>
                </a:solidFill>
                <a:latin typeface="+mj-lt"/>
              </a:rPr>
              <a:t>國際品質</a:t>
            </a:r>
            <a:r>
              <a:rPr lang="zh-TW" altLang="en-US" sz="2600" dirty="0" smtClean="0">
                <a:solidFill>
                  <a:schemeClr val="tx1"/>
                </a:solidFill>
                <a:latin typeface="+mj-lt"/>
              </a:rPr>
              <a:t>認證</a:t>
            </a:r>
            <a:endParaRPr lang="en-US" altLang="zh-TW" sz="2600" dirty="0" smtClean="0">
              <a:solidFill>
                <a:schemeClr val="tx1"/>
              </a:solidFill>
              <a:latin typeface="+mj-lt"/>
            </a:endParaRPr>
          </a:p>
          <a:p>
            <a:pPr marL="342900" lvl="1" indent="-342900">
              <a:lnSpc>
                <a:spcPct val="120000"/>
              </a:lnSpc>
              <a:spcBef>
                <a:spcPts val="0"/>
              </a:spcBef>
              <a:spcAft>
                <a:spcPts val="300"/>
              </a:spcAft>
              <a:buClr>
                <a:srgbClr val="003366"/>
              </a:buClr>
              <a:buSzPct val="80000"/>
              <a:buFont typeface="Wingdings" pitchFamily="2" charset="2"/>
              <a:buChar char="l"/>
              <a:defRPr/>
            </a:pPr>
            <a:r>
              <a:rPr lang="zh-TW" altLang="en-US" sz="2600" dirty="0" smtClean="0">
                <a:solidFill>
                  <a:schemeClr val="tx1"/>
                </a:solidFill>
                <a:latin typeface="+mj-lt"/>
              </a:rPr>
              <a:t>核心技術</a:t>
            </a:r>
            <a:r>
              <a:rPr lang="zh-TW" altLang="en-US" sz="2600" dirty="0">
                <a:solidFill>
                  <a:schemeClr val="tx1"/>
                </a:solidFill>
                <a:latin typeface="+mj-lt"/>
              </a:rPr>
              <a:t>：</a:t>
            </a:r>
            <a:r>
              <a:rPr lang="zh-TW" altLang="en-US" sz="2600" dirty="0" smtClean="0">
                <a:solidFill>
                  <a:schemeClr val="tx1"/>
                </a:solidFill>
                <a:latin typeface="+mj-lt"/>
              </a:rPr>
              <a:t>藥物控釋系統</a:t>
            </a:r>
            <a:r>
              <a:rPr lang="en-US" altLang="zh-TW" sz="2600" dirty="0" smtClean="0">
                <a:solidFill>
                  <a:schemeClr val="tx1"/>
                </a:solidFill>
                <a:latin typeface="+mj-lt"/>
              </a:rPr>
              <a:t>(</a:t>
            </a:r>
            <a:r>
              <a:rPr lang="zh-TW" altLang="en-US" sz="2600" dirty="0" smtClean="0">
                <a:solidFill>
                  <a:schemeClr val="tx1"/>
                </a:solidFill>
                <a:latin typeface="+mj-lt"/>
              </a:rPr>
              <a:t>劑型研發</a:t>
            </a:r>
            <a:r>
              <a:rPr lang="en-US" altLang="zh-TW" sz="2600" dirty="0" smtClean="0">
                <a:solidFill>
                  <a:schemeClr val="tx1"/>
                </a:solidFill>
                <a:latin typeface="+mj-lt"/>
              </a:rPr>
              <a:t>)</a:t>
            </a:r>
          </a:p>
          <a:p>
            <a:pPr lvl="1">
              <a:lnSpc>
                <a:spcPct val="120000"/>
              </a:lnSpc>
              <a:spcBef>
                <a:spcPts val="0"/>
              </a:spcBef>
              <a:spcAft>
                <a:spcPts val="300"/>
              </a:spcAft>
              <a:defRPr/>
            </a:pPr>
            <a:r>
              <a:rPr lang="zh-TW" altLang="en-US" dirty="0">
                <a:solidFill>
                  <a:srgbClr val="002060"/>
                </a:solidFill>
                <a:latin typeface="+mj-lt"/>
              </a:rPr>
              <a:t>口服：緩釋、快釋</a:t>
            </a:r>
            <a:endParaRPr lang="en-US" altLang="zh-TW" dirty="0">
              <a:solidFill>
                <a:srgbClr val="002060"/>
              </a:solidFill>
              <a:latin typeface="+mj-lt"/>
            </a:endParaRPr>
          </a:p>
          <a:p>
            <a:pPr lvl="1">
              <a:lnSpc>
                <a:spcPct val="120000"/>
              </a:lnSpc>
              <a:spcBef>
                <a:spcPts val="0"/>
              </a:spcBef>
              <a:spcAft>
                <a:spcPts val="300"/>
              </a:spcAft>
              <a:defRPr/>
            </a:pPr>
            <a:r>
              <a:rPr lang="zh-TW" altLang="en-US" dirty="0">
                <a:solidFill>
                  <a:srgbClr val="002060"/>
                </a:solidFill>
                <a:latin typeface="+mj-lt"/>
              </a:rPr>
              <a:t>外用：角質穿透、成分包</a:t>
            </a:r>
            <a:r>
              <a:rPr lang="zh-TW" altLang="en-US" dirty="0" smtClean="0">
                <a:solidFill>
                  <a:srgbClr val="002060"/>
                </a:solidFill>
                <a:latin typeface="+mj-lt"/>
              </a:rPr>
              <a:t>覆</a:t>
            </a:r>
            <a:endParaRPr lang="en-US" altLang="zh-TW" dirty="0">
              <a:solidFill>
                <a:srgbClr val="002060"/>
              </a:solidFill>
              <a:latin typeface="+mj-lt"/>
            </a:endParaRPr>
          </a:p>
          <a:p>
            <a:pPr>
              <a:lnSpc>
                <a:spcPct val="120000"/>
              </a:lnSpc>
              <a:spcBef>
                <a:spcPts val="0"/>
              </a:spcBef>
              <a:spcAft>
                <a:spcPts val="300"/>
              </a:spcAft>
              <a:defRPr/>
            </a:pPr>
            <a:r>
              <a:rPr lang="zh-TW" altLang="en-US" dirty="0" smtClean="0">
                <a:latin typeface="+mj-lt"/>
              </a:rPr>
              <a:t>主要產品</a:t>
            </a:r>
            <a:endParaRPr lang="en-US" altLang="zh-TW" dirty="0" smtClean="0">
              <a:latin typeface="+mj-lt"/>
            </a:endParaRPr>
          </a:p>
          <a:p>
            <a:pPr lvl="1">
              <a:lnSpc>
                <a:spcPct val="120000"/>
              </a:lnSpc>
              <a:spcBef>
                <a:spcPts val="0"/>
              </a:spcBef>
              <a:spcAft>
                <a:spcPts val="300"/>
              </a:spcAft>
              <a:defRPr/>
            </a:pPr>
            <a:r>
              <a:rPr lang="zh-TW" altLang="en-US" dirty="0" smtClean="0">
                <a:solidFill>
                  <a:srgbClr val="002060"/>
                </a:solidFill>
                <a:latin typeface="+mj-lt"/>
              </a:rPr>
              <a:t>皮膚科 </a:t>
            </a:r>
            <a:r>
              <a:rPr lang="en-US" altLang="zh-TW" dirty="0" smtClean="0">
                <a:solidFill>
                  <a:srgbClr val="002060"/>
                </a:solidFill>
                <a:latin typeface="+mj-lt"/>
              </a:rPr>
              <a:t>Dermatology </a:t>
            </a:r>
            <a:endParaRPr lang="en-US" altLang="zh-TW" dirty="0">
              <a:solidFill>
                <a:srgbClr val="002060"/>
              </a:solidFill>
              <a:latin typeface="+mj-lt"/>
            </a:endParaRPr>
          </a:p>
          <a:p>
            <a:pPr lvl="1">
              <a:lnSpc>
                <a:spcPct val="120000"/>
              </a:lnSpc>
              <a:spcBef>
                <a:spcPts val="0"/>
              </a:spcBef>
              <a:spcAft>
                <a:spcPts val="300"/>
              </a:spcAft>
              <a:defRPr/>
            </a:pPr>
            <a:r>
              <a:rPr lang="zh-TW" altLang="en-US" dirty="0" smtClean="0">
                <a:solidFill>
                  <a:srgbClr val="002060"/>
                </a:solidFill>
                <a:latin typeface="+mj-lt"/>
              </a:rPr>
              <a:t>腎臟科 </a:t>
            </a:r>
            <a:r>
              <a:rPr lang="en-US" altLang="zh-TW" dirty="0" smtClean="0">
                <a:solidFill>
                  <a:srgbClr val="002060"/>
                </a:solidFill>
                <a:latin typeface="+mj-lt"/>
              </a:rPr>
              <a:t>Nephrology</a:t>
            </a:r>
          </a:p>
          <a:p>
            <a:pPr lvl="1">
              <a:lnSpc>
                <a:spcPct val="120000"/>
              </a:lnSpc>
              <a:spcBef>
                <a:spcPts val="0"/>
              </a:spcBef>
              <a:spcAft>
                <a:spcPts val="300"/>
              </a:spcAft>
              <a:defRPr/>
            </a:pPr>
            <a:r>
              <a:rPr lang="zh-TW" altLang="en-US" dirty="0" smtClean="0">
                <a:solidFill>
                  <a:srgbClr val="002060"/>
                </a:solidFill>
                <a:latin typeface="+mj-lt"/>
              </a:rPr>
              <a:t>泌尿科 </a:t>
            </a:r>
            <a:r>
              <a:rPr lang="en-US" altLang="zh-TW" dirty="0" smtClean="0">
                <a:solidFill>
                  <a:srgbClr val="002060"/>
                </a:solidFill>
                <a:latin typeface="+mj-lt"/>
              </a:rPr>
              <a:t>Urology </a:t>
            </a:r>
            <a:endParaRPr lang="en-US" altLang="zh-TW" dirty="0">
              <a:solidFill>
                <a:srgbClr val="002060"/>
              </a:solidFill>
              <a:latin typeface="+mj-lt"/>
            </a:endParaRPr>
          </a:p>
          <a:p>
            <a:pPr lvl="1">
              <a:lnSpc>
                <a:spcPct val="120000"/>
              </a:lnSpc>
              <a:spcBef>
                <a:spcPts val="0"/>
              </a:spcBef>
              <a:spcAft>
                <a:spcPts val="300"/>
              </a:spcAft>
              <a:defRPr/>
            </a:pPr>
            <a:r>
              <a:rPr lang="zh-TW" altLang="en-US" dirty="0" smtClean="0">
                <a:solidFill>
                  <a:srgbClr val="002060"/>
                </a:solidFill>
                <a:latin typeface="+mj-lt"/>
              </a:rPr>
              <a:t>一般科 </a:t>
            </a:r>
            <a:r>
              <a:rPr lang="en-US" altLang="zh-TW" dirty="0" smtClean="0">
                <a:solidFill>
                  <a:srgbClr val="002060"/>
                </a:solidFill>
                <a:latin typeface="+mj-lt"/>
              </a:rPr>
              <a:t>General </a:t>
            </a:r>
            <a:endParaRPr lang="en-US" altLang="zh-TW" dirty="0">
              <a:solidFill>
                <a:schemeClr val="tx1"/>
              </a:solidFill>
              <a:latin typeface="+mj-lt"/>
            </a:endParaRPr>
          </a:p>
          <a:p>
            <a:pPr>
              <a:spcBef>
                <a:spcPts val="600"/>
              </a:spcBef>
              <a:defRPr/>
            </a:pPr>
            <a:endParaRPr lang="zh-TW" altLang="en-US" u="sng" dirty="0">
              <a:latin typeface="+mj-lt"/>
            </a:endParaRPr>
          </a:p>
        </p:txBody>
      </p:sp>
      <p:sp>
        <p:nvSpPr>
          <p:cNvPr id="4" name="投影片編號版面配置區 3"/>
          <p:cNvSpPr>
            <a:spLocks noGrp="1"/>
          </p:cNvSpPr>
          <p:nvPr>
            <p:ph type="sldNum" sz="quarter" idx="12"/>
          </p:nvPr>
        </p:nvSpPr>
        <p:spPr>
          <a:xfrm>
            <a:off x="395536" y="6373496"/>
            <a:ext cx="432048" cy="365125"/>
          </a:xfrm>
        </p:spPr>
        <p:txBody>
          <a:bodyPr/>
          <a:lstStyle/>
          <a:p>
            <a:fld id="{2870E760-6688-4F3E-8C8D-461D3A053907}" type="slidenum">
              <a:rPr lang="zh-TW" altLang="en-US" smtClean="0"/>
              <a:pPr/>
              <a:t>12</a:t>
            </a:fld>
            <a:endParaRPr lang="zh-TW" altLang="en-US" dirty="0"/>
          </a:p>
        </p:txBody>
      </p:sp>
    </p:spTree>
    <p:extLst>
      <p:ext uri="{BB962C8B-B14F-4D97-AF65-F5344CB8AC3E}">
        <p14:creationId xmlns:p14="http://schemas.microsoft.com/office/powerpoint/2010/main" val="372208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6920189" y="5342877"/>
            <a:ext cx="2252850" cy="956270"/>
            <a:chOff x="6872063" y="5407045"/>
            <a:chExt cx="2252850" cy="956270"/>
          </a:xfrm>
        </p:grpSpPr>
        <p:pic>
          <p:nvPicPr>
            <p:cNvPr id="21" name="Picture 2" descr="http://www.pbf.com.tw/image/product/index/2013120208472129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063" y="5407045"/>
              <a:ext cx="924488" cy="9244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http://www.pbf.com.tw/image/product/index/20131202085226548.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13"/>
            <a:stretch/>
          </p:blipFill>
          <p:spPr bwMode="auto">
            <a:xfrm>
              <a:off x="7751136" y="5438828"/>
              <a:ext cx="752413" cy="9244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pbf.com.tw/image/product/index/20131202085259561.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73"/>
            <a:stretch/>
          </p:blipFill>
          <p:spPr bwMode="auto">
            <a:xfrm>
              <a:off x="8330272" y="5431646"/>
              <a:ext cx="794641" cy="92448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標題 1"/>
          <p:cNvSpPr>
            <a:spLocks noGrp="1"/>
          </p:cNvSpPr>
          <p:nvPr>
            <p:ph type="title"/>
          </p:nvPr>
        </p:nvSpPr>
        <p:spPr/>
        <p:txBody>
          <a:bodyPr>
            <a:normAutofit/>
          </a:bodyPr>
          <a:lstStyle/>
          <a:p>
            <a:r>
              <a:rPr lang="zh-TW" altLang="en-US" sz="3200" dirty="0" smtClean="0"/>
              <a:t>感染控制 </a:t>
            </a:r>
            <a:r>
              <a:rPr lang="en-US" altLang="zh-TW" sz="3200" dirty="0"/>
              <a:t>Disinfection</a:t>
            </a:r>
            <a:endParaRPr lang="zh-TW" altLang="en-US" sz="3200" dirty="0"/>
          </a:p>
        </p:txBody>
      </p:sp>
      <p:sp>
        <p:nvSpPr>
          <p:cNvPr id="3" name="內容版面配置區 2"/>
          <p:cNvSpPr>
            <a:spLocks noGrp="1"/>
          </p:cNvSpPr>
          <p:nvPr>
            <p:ph idx="1"/>
          </p:nvPr>
        </p:nvSpPr>
        <p:spPr>
          <a:xfrm>
            <a:off x="395536" y="1556792"/>
            <a:ext cx="8208912" cy="4968271"/>
          </a:xfrm>
        </p:spPr>
        <p:txBody>
          <a:bodyPr>
            <a:noAutofit/>
          </a:bodyPr>
          <a:lstStyle/>
          <a:p>
            <a:pPr marL="342900" lvl="1" indent="-342900">
              <a:buClr>
                <a:srgbClr val="003366"/>
              </a:buClr>
              <a:buSzPct val="80000"/>
              <a:buFont typeface="Wingdings" pitchFamily="2" charset="2"/>
              <a:buChar char="l"/>
            </a:pPr>
            <a:r>
              <a:rPr lang="zh-TW" altLang="en-US" sz="2600" dirty="0" smtClean="0">
                <a:solidFill>
                  <a:schemeClr val="tx1"/>
                </a:solidFill>
                <a:latin typeface="+mj-lt"/>
              </a:rPr>
              <a:t>符合歐美台疾病管制中心</a:t>
            </a:r>
            <a:r>
              <a:rPr lang="en-US" altLang="zh-TW" sz="2600" dirty="0" smtClean="0">
                <a:solidFill>
                  <a:schemeClr val="tx1"/>
                </a:solidFill>
                <a:latin typeface="+mj-lt"/>
              </a:rPr>
              <a:t>CDC Guideline</a:t>
            </a:r>
            <a:r>
              <a:rPr lang="zh-TW" altLang="en-US" sz="2600" dirty="0" smtClean="0">
                <a:solidFill>
                  <a:schemeClr val="tx1"/>
                </a:solidFill>
                <a:latin typeface="+mj-lt"/>
              </a:rPr>
              <a:t>使用臨床驗證</a:t>
            </a:r>
            <a:endParaRPr lang="en-US" altLang="zh-TW" sz="2600" dirty="0" smtClean="0">
              <a:solidFill>
                <a:schemeClr val="tx1"/>
              </a:solidFill>
              <a:latin typeface="+mj-lt"/>
            </a:endParaRPr>
          </a:p>
          <a:p>
            <a:pPr lvl="1">
              <a:lnSpc>
                <a:spcPct val="110000"/>
              </a:lnSpc>
              <a:spcBef>
                <a:spcPts val="0"/>
              </a:spcBef>
              <a:spcAft>
                <a:spcPts val="300"/>
              </a:spcAft>
              <a:defRPr/>
            </a:pPr>
            <a:r>
              <a:rPr lang="zh-TW" altLang="en-US" dirty="0" smtClean="0">
                <a:solidFill>
                  <a:srgbClr val="002060"/>
                </a:solidFill>
                <a:latin typeface="+mj-lt"/>
              </a:rPr>
              <a:t>台大：術前消毒的感染率</a:t>
            </a:r>
            <a:endParaRPr lang="en-US" altLang="zh-TW" dirty="0" smtClean="0">
              <a:solidFill>
                <a:srgbClr val="002060"/>
              </a:solidFill>
              <a:latin typeface="+mj-lt"/>
            </a:endParaRPr>
          </a:p>
          <a:p>
            <a:pPr lvl="1">
              <a:lnSpc>
                <a:spcPct val="110000"/>
              </a:lnSpc>
              <a:spcBef>
                <a:spcPts val="0"/>
              </a:spcBef>
              <a:spcAft>
                <a:spcPts val="300"/>
              </a:spcAft>
              <a:defRPr/>
            </a:pPr>
            <a:r>
              <a:rPr lang="zh-TW" altLang="en-US" dirty="0" smtClean="0">
                <a:solidFill>
                  <a:srgbClr val="002060"/>
                </a:solidFill>
                <a:latin typeface="+mj-lt"/>
              </a:rPr>
              <a:t>全國各大醫院：健保支出年減少金額</a:t>
            </a:r>
            <a:endParaRPr lang="en-US" altLang="zh-TW" dirty="0" smtClean="0">
              <a:solidFill>
                <a:srgbClr val="002060"/>
              </a:solidFill>
              <a:latin typeface="+mj-lt"/>
            </a:endParaRPr>
          </a:p>
          <a:p>
            <a:pPr lvl="1">
              <a:lnSpc>
                <a:spcPct val="110000"/>
              </a:lnSpc>
              <a:spcBef>
                <a:spcPts val="0"/>
              </a:spcBef>
              <a:spcAft>
                <a:spcPts val="300"/>
              </a:spcAft>
              <a:defRPr/>
            </a:pPr>
            <a:r>
              <a:rPr lang="zh-TW" altLang="en-US" dirty="0" smtClean="0">
                <a:solidFill>
                  <a:srgbClr val="002060"/>
                </a:solidFill>
                <a:latin typeface="+mj-lt"/>
              </a:rPr>
              <a:t>尿道感染率降低</a:t>
            </a:r>
            <a:endParaRPr lang="en-US" altLang="zh-TW" dirty="0" smtClean="0">
              <a:solidFill>
                <a:srgbClr val="002060"/>
              </a:solidFill>
              <a:latin typeface="+mj-lt"/>
            </a:endParaRPr>
          </a:p>
          <a:p>
            <a:pPr marL="342900" lvl="1" indent="-342900">
              <a:lnSpc>
                <a:spcPct val="110000"/>
              </a:lnSpc>
              <a:spcBef>
                <a:spcPts val="600"/>
              </a:spcBef>
              <a:spcAft>
                <a:spcPts val="300"/>
              </a:spcAft>
              <a:buClr>
                <a:srgbClr val="003366"/>
              </a:buClr>
              <a:buSzPct val="80000"/>
              <a:buFont typeface="Wingdings" pitchFamily="2" charset="2"/>
              <a:buChar char="l"/>
              <a:defRPr/>
            </a:pPr>
            <a:r>
              <a:rPr lang="zh-TW" altLang="en-US" sz="2600" dirty="0" smtClean="0">
                <a:solidFill>
                  <a:schemeClr val="tx1"/>
                </a:solidFill>
                <a:latin typeface="+mj-lt"/>
              </a:rPr>
              <a:t>產品線專業完整，</a:t>
            </a:r>
            <a:r>
              <a:rPr lang="zh-TW" altLang="en-US" sz="2600" dirty="0">
                <a:solidFill>
                  <a:schemeClr val="tx1"/>
                </a:solidFill>
              </a:rPr>
              <a:t>全台</a:t>
            </a:r>
            <a:r>
              <a:rPr lang="en-US" altLang="zh-TW" sz="2600" dirty="0">
                <a:solidFill>
                  <a:schemeClr val="tx1"/>
                </a:solidFill>
              </a:rPr>
              <a:t>90%</a:t>
            </a:r>
            <a:r>
              <a:rPr lang="zh-TW" altLang="en-US" sz="2600" dirty="0">
                <a:solidFill>
                  <a:schemeClr val="tx1"/>
                </a:solidFill>
              </a:rPr>
              <a:t>醫學中心信任選用 </a:t>
            </a:r>
            <a:r>
              <a:rPr lang="en-US" altLang="zh-TW" sz="2600" dirty="0">
                <a:solidFill>
                  <a:schemeClr val="tx1"/>
                </a:solidFill>
              </a:rPr>
              <a:t> </a:t>
            </a:r>
            <a:endParaRPr lang="en-US" altLang="zh-TW" sz="2600" dirty="0" smtClean="0">
              <a:solidFill>
                <a:schemeClr val="tx1"/>
              </a:solidFill>
              <a:latin typeface="+mj-lt"/>
            </a:endParaRP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醫護人員手部</a:t>
            </a:r>
            <a:r>
              <a:rPr lang="en-US" altLang="zh-TW" sz="2400" b="1" dirty="0" smtClean="0">
                <a:solidFill>
                  <a:srgbClr val="002060"/>
                </a:solidFill>
                <a:latin typeface="+mj-lt"/>
              </a:rPr>
              <a:t>(</a:t>
            </a:r>
            <a:r>
              <a:rPr lang="zh-TW" altLang="en-US" sz="2400" b="1" dirty="0" smtClean="0">
                <a:solidFill>
                  <a:srgbClr val="002060"/>
                </a:solidFill>
                <a:latin typeface="+mj-lt"/>
              </a:rPr>
              <a:t>清潔、消毒</a:t>
            </a:r>
            <a:r>
              <a:rPr lang="en-US" altLang="zh-TW" sz="2400" b="1" dirty="0" smtClean="0">
                <a:solidFill>
                  <a:srgbClr val="002060"/>
                </a:solidFill>
                <a:latin typeface="+mj-lt"/>
              </a:rPr>
              <a:t>)</a:t>
            </a: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病人皮膚及傷口</a:t>
            </a:r>
            <a:r>
              <a:rPr lang="en-US" altLang="zh-TW" sz="2400" b="1" dirty="0">
                <a:solidFill>
                  <a:srgbClr val="002060"/>
                </a:solidFill>
              </a:rPr>
              <a:t>(</a:t>
            </a:r>
            <a:r>
              <a:rPr lang="zh-TW" altLang="en-US" sz="2400" b="1" dirty="0">
                <a:solidFill>
                  <a:srgbClr val="002060"/>
                </a:solidFill>
              </a:rPr>
              <a:t>清潔、消毒</a:t>
            </a:r>
            <a:r>
              <a:rPr lang="en-US" altLang="zh-TW" sz="2400" b="1" dirty="0">
                <a:solidFill>
                  <a:srgbClr val="002060"/>
                </a:solidFill>
              </a:rPr>
              <a:t>)</a:t>
            </a: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醫療器</a:t>
            </a:r>
            <a:r>
              <a:rPr lang="zh-TW" altLang="en-US" sz="2400" b="1" dirty="0">
                <a:solidFill>
                  <a:srgbClr val="002060"/>
                </a:solidFill>
                <a:latin typeface="+mj-lt"/>
              </a:rPr>
              <a:t>械</a:t>
            </a:r>
            <a:r>
              <a:rPr lang="zh-TW" altLang="en-US" sz="2400" b="1" dirty="0" smtClean="0">
                <a:solidFill>
                  <a:srgbClr val="002060"/>
                </a:solidFill>
                <a:latin typeface="+mj-lt"/>
              </a:rPr>
              <a:t>的滅菌</a:t>
            </a:r>
            <a:endParaRPr lang="en-US" altLang="zh-TW" sz="2400" b="1" dirty="0" smtClean="0">
              <a:solidFill>
                <a:srgbClr val="002060"/>
              </a:solidFill>
              <a:latin typeface="+mj-lt"/>
            </a:endParaRP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經濟動物</a:t>
            </a:r>
            <a:r>
              <a:rPr lang="en-US" altLang="zh-TW" sz="2400" b="1" dirty="0" smtClean="0">
                <a:solidFill>
                  <a:srgbClr val="002060"/>
                </a:solidFill>
                <a:latin typeface="+mj-lt"/>
              </a:rPr>
              <a:t>(</a:t>
            </a:r>
            <a:r>
              <a:rPr lang="zh-TW" altLang="en-US" sz="2400" b="1" dirty="0" smtClean="0">
                <a:solidFill>
                  <a:srgbClr val="002060"/>
                </a:solidFill>
                <a:latin typeface="+mj-lt"/>
              </a:rPr>
              <a:t>家畜、家禽、水產</a:t>
            </a:r>
            <a:r>
              <a:rPr lang="en-US" altLang="zh-TW" sz="2400" b="1" dirty="0" smtClean="0">
                <a:solidFill>
                  <a:srgbClr val="002060"/>
                </a:solidFill>
                <a:latin typeface="+mj-lt"/>
              </a:rPr>
              <a:t>)</a:t>
            </a:r>
            <a:r>
              <a:rPr lang="zh-TW" altLang="en-US" sz="2400" b="1" dirty="0" smtClean="0">
                <a:solidFill>
                  <a:srgbClr val="002060"/>
                </a:solidFill>
                <a:latin typeface="+mj-lt"/>
              </a:rPr>
              <a:t>與寵物的消毒</a:t>
            </a:r>
            <a:endParaRPr lang="en-US" altLang="zh-TW" sz="2400" b="1" dirty="0" smtClean="0">
              <a:solidFill>
                <a:srgbClr val="002060"/>
              </a:solidFill>
              <a:latin typeface="+mj-lt"/>
            </a:endParaRP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長照病患皮膚</a:t>
            </a:r>
            <a:r>
              <a:rPr lang="en-US" altLang="zh-TW" sz="2400" b="1" dirty="0">
                <a:solidFill>
                  <a:srgbClr val="002060"/>
                </a:solidFill>
              </a:rPr>
              <a:t>(</a:t>
            </a:r>
            <a:r>
              <a:rPr lang="zh-TW" altLang="en-US" sz="2400" b="1" dirty="0">
                <a:solidFill>
                  <a:srgbClr val="002060"/>
                </a:solidFill>
              </a:rPr>
              <a:t>清潔、消毒</a:t>
            </a:r>
            <a:r>
              <a:rPr lang="en-US" altLang="zh-TW" sz="2400" b="1" dirty="0">
                <a:solidFill>
                  <a:srgbClr val="002060"/>
                </a:solidFill>
              </a:rPr>
              <a:t>)</a:t>
            </a: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生活環境消毒</a:t>
            </a:r>
            <a:r>
              <a:rPr lang="en-US" altLang="zh-TW" sz="2400" b="1" dirty="0" smtClean="0">
                <a:solidFill>
                  <a:srgbClr val="002060"/>
                </a:solidFill>
                <a:latin typeface="+mj-lt"/>
              </a:rPr>
              <a:t>(</a:t>
            </a:r>
            <a:r>
              <a:rPr lang="zh-TW" altLang="en-US" sz="2400" b="1" dirty="0" smtClean="0">
                <a:solidFill>
                  <a:srgbClr val="002060"/>
                </a:solidFill>
                <a:latin typeface="+mj-lt"/>
              </a:rPr>
              <a:t>食</a:t>
            </a:r>
            <a:r>
              <a:rPr lang="zh-TW" altLang="en-US" sz="2400" b="1" dirty="0">
                <a:solidFill>
                  <a:srgbClr val="002060"/>
                </a:solidFill>
                <a:latin typeface="+mj-lt"/>
              </a:rPr>
              <a:t>、衣、住、</a:t>
            </a:r>
            <a:r>
              <a:rPr lang="zh-TW" altLang="en-US" sz="2400" b="1" dirty="0" smtClean="0">
                <a:solidFill>
                  <a:srgbClr val="002060"/>
                </a:solidFill>
                <a:latin typeface="+mj-lt"/>
              </a:rPr>
              <a:t>行</a:t>
            </a:r>
            <a:r>
              <a:rPr lang="en-US" altLang="zh-TW" sz="2400" b="1" dirty="0" smtClean="0">
                <a:solidFill>
                  <a:srgbClr val="002060"/>
                </a:solidFill>
                <a:latin typeface="+mj-lt"/>
              </a:rPr>
              <a:t>)</a:t>
            </a:r>
            <a:endParaRPr lang="zh-TW" altLang="en-US" sz="2400" b="1" dirty="0">
              <a:solidFill>
                <a:srgbClr val="002060"/>
              </a:solidFill>
              <a:latin typeface="+mj-lt"/>
            </a:endParaRPr>
          </a:p>
          <a:p>
            <a:pPr marL="742950" lvl="2" indent="-342900">
              <a:buClr>
                <a:srgbClr val="0070C0"/>
              </a:buClr>
              <a:buSzPct val="80000"/>
              <a:buFont typeface="Wingdings" pitchFamily="2" charset="2"/>
              <a:buChar char="p"/>
            </a:pPr>
            <a:endParaRPr lang="en-US" altLang="zh-TW" sz="2200" dirty="0">
              <a:solidFill>
                <a:srgbClr val="002060"/>
              </a:solidFill>
              <a:latin typeface="+mj-lt"/>
            </a:endParaRPr>
          </a:p>
        </p:txBody>
      </p:sp>
      <p:sp>
        <p:nvSpPr>
          <p:cNvPr id="4" name="投影片編號版面配置區 3"/>
          <p:cNvSpPr>
            <a:spLocks noGrp="1"/>
          </p:cNvSpPr>
          <p:nvPr>
            <p:ph type="sldNum" sz="quarter" idx="12"/>
          </p:nvPr>
        </p:nvSpPr>
        <p:spPr>
          <a:xfrm>
            <a:off x="323528" y="6373496"/>
            <a:ext cx="432048" cy="365125"/>
          </a:xfrm>
        </p:spPr>
        <p:txBody>
          <a:bodyPr/>
          <a:lstStyle/>
          <a:p>
            <a:fld id="{2870E760-6688-4F3E-8C8D-461D3A053907}" type="slidenum">
              <a:rPr lang="zh-TW" altLang="en-US" smtClean="0"/>
              <a:pPr/>
              <a:t>13</a:t>
            </a:fld>
            <a:endParaRPr lang="zh-TW" altLang="en-US" dirty="0"/>
          </a:p>
        </p:txBody>
      </p:sp>
      <p:grpSp>
        <p:nvGrpSpPr>
          <p:cNvPr id="6" name="群組 5"/>
          <p:cNvGrpSpPr/>
          <p:nvPr/>
        </p:nvGrpSpPr>
        <p:grpSpPr>
          <a:xfrm>
            <a:off x="7442249" y="4088679"/>
            <a:ext cx="1466437" cy="1134783"/>
            <a:chOff x="7097400" y="133977"/>
            <a:chExt cx="1893365" cy="1278798"/>
          </a:xfrm>
        </p:grpSpPr>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70291" y="164852"/>
              <a:ext cx="759981" cy="1247923"/>
            </a:xfrm>
            <a:prstGeom prst="rect">
              <a:avLst/>
            </a:prstGeom>
          </p:spPr>
        </p:pic>
        <p:pic>
          <p:nvPicPr>
            <p:cNvPr id="19" name="圖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382834" y="209313"/>
              <a:ext cx="607931" cy="1159002"/>
            </a:xfrm>
            <a:prstGeom prst="rect">
              <a:avLst/>
            </a:prstGeom>
          </p:spPr>
        </p:pic>
        <p:pic>
          <p:nvPicPr>
            <p:cNvPr id="20" name="圖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097400" y="133977"/>
              <a:ext cx="442974" cy="1209257"/>
            </a:xfrm>
            <a:prstGeom prst="rect">
              <a:avLst/>
            </a:prstGeom>
          </p:spPr>
        </p:pic>
      </p:grpSp>
    </p:spTree>
    <p:extLst>
      <p:ext uri="{BB962C8B-B14F-4D97-AF65-F5344CB8AC3E}">
        <p14:creationId xmlns:p14="http://schemas.microsoft.com/office/powerpoint/2010/main" val="4160816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延緩老化 </a:t>
            </a:r>
            <a:r>
              <a:rPr lang="en-US" altLang="zh-TW" dirty="0" smtClean="0"/>
              <a:t>Anti-aging</a:t>
            </a:r>
            <a:r>
              <a:rPr lang="en-US" altLang="zh-TW" dirty="0"/>
              <a:t/>
            </a:r>
            <a:br>
              <a:rPr lang="en-US" altLang="zh-TW" dirty="0"/>
            </a:br>
            <a:r>
              <a:rPr lang="zh-TW" altLang="en-US" sz="2700" dirty="0">
                <a:solidFill>
                  <a:srgbClr val="FF0000"/>
                </a:solidFill>
              </a:rPr>
              <a:t>藥</a:t>
            </a:r>
            <a:r>
              <a:rPr lang="zh-TW" altLang="en-US" sz="2700" dirty="0" smtClean="0">
                <a:solidFill>
                  <a:srgbClr val="FF0000"/>
                </a:solidFill>
              </a:rPr>
              <a:t>妝</a:t>
            </a:r>
            <a:r>
              <a:rPr lang="en-US" altLang="zh-TW" sz="2700" dirty="0" smtClean="0">
                <a:solidFill>
                  <a:srgbClr val="FF0000"/>
                </a:solidFill>
              </a:rPr>
              <a:t>(Cosmeceuticals) &amp;</a:t>
            </a:r>
            <a:r>
              <a:rPr lang="zh-TW" altLang="en-US" sz="2700" dirty="0" smtClean="0">
                <a:solidFill>
                  <a:srgbClr val="FF0000"/>
                </a:solidFill>
              </a:rPr>
              <a:t>保健</a:t>
            </a:r>
            <a:r>
              <a:rPr lang="en-US" altLang="zh-TW" sz="2700" dirty="0">
                <a:solidFill>
                  <a:srgbClr val="FF0000"/>
                </a:solidFill>
              </a:rPr>
              <a:t>(</a:t>
            </a:r>
            <a:r>
              <a:rPr lang="en-US" altLang="zh-TW" sz="2700" dirty="0" smtClean="0">
                <a:solidFill>
                  <a:srgbClr val="FF0000"/>
                </a:solidFill>
              </a:rPr>
              <a:t>Nutraceuticals) </a:t>
            </a:r>
            <a:endParaRPr lang="zh-TW" altLang="en-US" sz="3100" dirty="0">
              <a:solidFill>
                <a:srgbClr val="FF0000"/>
              </a:solidFill>
            </a:endParaRPr>
          </a:p>
        </p:txBody>
      </p:sp>
      <p:sp>
        <p:nvSpPr>
          <p:cNvPr id="3" name="內容版面配置區 2"/>
          <p:cNvSpPr>
            <a:spLocks noGrp="1"/>
          </p:cNvSpPr>
          <p:nvPr>
            <p:ph idx="1"/>
          </p:nvPr>
        </p:nvSpPr>
        <p:spPr/>
        <p:txBody>
          <a:bodyPr>
            <a:normAutofit/>
          </a:bodyPr>
          <a:lstStyle/>
          <a:p>
            <a:r>
              <a:rPr lang="zh-TW" altLang="en-US" dirty="0" smtClean="0"/>
              <a:t>應用新藥研發的規格開發非藥品</a:t>
            </a:r>
            <a:r>
              <a:rPr lang="en-US" altLang="zh-TW" dirty="0" smtClean="0"/>
              <a:t>(</a:t>
            </a:r>
            <a:r>
              <a:rPr lang="zh-TW" altLang="en-US" dirty="0" smtClean="0"/>
              <a:t>藥妝、保健</a:t>
            </a:r>
            <a:r>
              <a:rPr lang="en-US" altLang="zh-TW" dirty="0" smtClean="0"/>
              <a:t>)</a:t>
            </a:r>
          </a:p>
          <a:p>
            <a:r>
              <a:rPr lang="zh-TW" altLang="en-US" dirty="0" smtClean="0"/>
              <a:t>化妝品廠規格：自願性化妝品</a:t>
            </a:r>
            <a:r>
              <a:rPr lang="en-US" altLang="zh-TW" dirty="0" smtClean="0"/>
              <a:t>GMP</a:t>
            </a:r>
          </a:p>
          <a:p>
            <a:r>
              <a:rPr lang="zh-TW" altLang="en-US" dirty="0" smtClean="0"/>
              <a:t>多種產品通過衛福部認證：藥用化妝品規格</a:t>
            </a:r>
            <a:endParaRPr lang="en-US" altLang="zh-TW" dirty="0" smtClean="0"/>
          </a:p>
          <a:p>
            <a:r>
              <a:rPr lang="zh-TW" altLang="en-US" dirty="0" smtClean="0"/>
              <a:t>系列產品</a:t>
            </a:r>
            <a:endParaRPr lang="en-US" altLang="zh-TW" dirty="0" smtClean="0"/>
          </a:p>
          <a:p>
            <a:endParaRPr lang="en-US" altLang="zh-TW" dirty="0" smtClean="0"/>
          </a:p>
        </p:txBody>
      </p:sp>
      <p:sp>
        <p:nvSpPr>
          <p:cNvPr id="4" name="矩形 3"/>
          <p:cNvSpPr/>
          <p:nvPr/>
        </p:nvSpPr>
        <p:spPr>
          <a:xfrm>
            <a:off x="983911" y="3573016"/>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latin typeface="微軟正黑體" panose="020B0604030504040204" pitchFamily="34" charset="-120"/>
                <a:ea typeface="微軟正黑體" panose="020B0604030504040204" pitchFamily="34" charset="-120"/>
              </a:rPr>
              <a:t>皮膚疾病的輔助產品</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敏感</a:t>
            </a:r>
            <a:r>
              <a:rPr lang="zh-TW" altLang="en-US" b="1" dirty="0" smtClean="0">
                <a:solidFill>
                  <a:schemeClr val="tx1"/>
                </a:solidFill>
                <a:latin typeface="微軟正黑體" panose="020B0604030504040204" pitchFamily="34" charset="-120"/>
                <a:ea typeface="微軟正黑體" panose="020B0604030504040204" pitchFamily="34" charset="-120"/>
              </a:rPr>
              <a:t>搔癢</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復旦大學</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預防</a:t>
            </a:r>
            <a:r>
              <a:rPr lang="zh-TW" altLang="en-US" b="1" dirty="0" smtClean="0">
                <a:solidFill>
                  <a:schemeClr val="tx1"/>
                </a:solidFill>
                <a:latin typeface="微軟正黑體" panose="020B0604030504040204" pitchFamily="34" charset="-120"/>
                <a:ea typeface="微軟正黑體" panose="020B0604030504040204" pitchFamily="34" charset="-120"/>
              </a:rPr>
              <a:t>落髮</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北京大學、  </a:t>
            </a:r>
          </a:p>
          <a:p>
            <a:r>
              <a:rPr lang="en-US" altLang="zh-TW" b="1" dirty="0" smtClean="0">
                <a:solidFill>
                  <a:schemeClr val="tx1"/>
                </a:solidFill>
                <a:latin typeface="微軟正黑體" panose="020B0604030504040204" pitchFamily="34" charset="-120"/>
                <a:ea typeface="微軟正黑體" panose="020B0604030504040204" pitchFamily="34" charset="-120"/>
              </a:rPr>
              <a:t>                         </a:t>
            </a:r>
            <a:r>
              <a:rPr lang="zh-TW" altLang="en-US" b="1" dirty="0" smtClean="0">
                <a:solidFill>
                  <a:schemeClr val="tx1"/>
                </a:solidFill>
                <a:latin typeface="微軟正黑體" panose="020B0604030504040204" pitchFamily="34" charset="-120"/>
                <a:ea typeface="微軟正黑體" panose="020B0604030504040204" pitchFamily="34" charset="-120"/>
              </a:rPr>
              <a:t>台灣大學</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983911" y="5134484"/>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latin typeface="微軟正黑體" panose="020B0604030504040204" pitchFamily="34" charset="-120"/>
                <a:ea typeface="微軟正黑體" panose="020B0604030504040204" pitchFamily="34" charset="-120"/>
              </a:rPr>
              <a:t>居家確效保養</a:t>
            </a: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減少紋路</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台灣大學</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細緻皮膚</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台灣大學</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抑菌清潔</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北京中醫大</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211960" y="3573016"/>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latin typeface="微軟正黑體" panose="020B0604030504040204" pitchFamily="34" charset="-120"/>
                <a:ea typeface="微軟正黑體" panose="020B0604030504040204" pitchFamily="34" charset="-120"/>
              </a:rPr>
              <a:t>醫美微創手術輔助產品</a:t>
            </a: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降低</a:t>
            </a:r>
            <a:r>
              <a:rPr lang="zh-TW" altLang="en-US" b="1" dirty="0" smtClean="0">
                <a:solidFill>
                  <a:schemeClr val="tx1"/>
                </a:solidFill>
                <a:latin typeface="微軟正黑體" panose="020B0604030504040204" pitchFamily="34" charset="-120"/>
                <a:ea typeface="微軟正黑體" panose="020B0604030504040204" pitchFamily="34" charset="-120"/>
              </a:rPr>
              <a:t>紅腫：台灣大學</a:t>
            </a:r>
            <a:endParaRPr lang="zh-TW" altLang="en-US"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快速癒合：西安四軍大</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211960" y="5134484"/>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rgbClr val="FF0000"/>
                </a:solidFill>
                <a:latin typeface="微軟正黑體" panose="020B0604030504040204" pitchFamily="34" charset="-120"/>
                <a:ea typeface="微軟正黑體" panose="020B0604030504040204" pitchFamily="34" charset="-120"/>
              </a:rPr>
              <a:t>生理保健</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馬卡成份鑑定</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中國醫藥大學</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8"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14</a:t>
            </a:fld>
            <a:endParaRPr lang="zh-TW" altLang="en-US" dirty="0"/>
          </a:p>
        </p:txBody>
      </p:sp>
      <p:grpSp>
        <p:nvGrpSpPr>
          <p:cNvPr id="15" name="群組 14"/>
          <p:cNvGrpSpPr/>
          <p:nvPr/>
        </p:nvGrpSpPr>
        <p:grpSpPr>
          <a:xfrm>
            <a:off x="7272074" y="4497240"/>
            <a:ext cx="1900098" cy="785234"/>
            <a:chOff x="6737685" y="3805059"/>
            <a:chExt cx="2140768" cy="787770"/>
          </a:xfrm>
        </p:grpSpPr>
        <p:pic>
          <p:nvPicPr>
            <p:cNvPr id="9" name="Picture 11" descr="http://www.pbf.com.tw/image/product/index/2013120206225382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183" y="3806341"/>
              <a:ext cx="769270" cy="7692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pbf.com.tw/image/product/index/2013120206234391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653" y="3805059"/>
              <a:ext cx="773116" cy="769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pbf.com.tw/image/product/index/2013120206244517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685" y="3823558"/>
              <a:ext cx="765424" cy="769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7268948" y="3573016"/>
            <a:ext cx="1883290" cy="817733"/>
            <a:chOff x="7268948" y="3573016"/>
            <a:chExt cx="1883290" cy="817733"/>
          </a:xfrm>
        </p:grpSpPr>
        <p:pic>
          <p:nvPicPr>
            <p:cNvPr id="12" name="Picture 8" descr="http://www.pbf.com.tw/image/product/index/2013121706553879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8948" y="3635112"/>
              <a:ext cx="708926" cy="755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pbf.com.tw/image/product/index/20131231063350144.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07"/>
            <a:stretch/>
          </p:blipFill>
          <p:spPr bwMode="auto">
            <a:xfrm>
              <a:off x="8030421" y="3573016"/>
              <a:ext cx="585522" cy="7556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pbf.com.tw/image/product/index/2013121706555999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3312" y="3601971"/>
              <a:ext cx="708926" cy="7556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3802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r="14219"/>
          <a:stretch/>
        </p:blipFill>
        <p:spPr bwMode="auto">
          <a:xfrm>
            <a:off x="4572000" y="2283841"/>
            <a:ext cx="4384215" cy="366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7984" y="260648"/>
            <a:ext cx="2644824" cy="96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5"/>
          <p:cNvSpPr>
            <a:spLocks noGrp="1"/>
          </p:cNvSpPr>
          <p:nvPr>
            <p:ph idx="1"/>
          </p:nvPr>
        </p:nvSpPr>
        <p:spPr>
          <a:xfrm>
            <a:off x="539552" y="1600200"/>
            <a:ext cx="8424936" cy="4525963"/>
          </a:xfrm>
        </p:spPr>
        <p:txBody>
          <a:bodyPr>
            <a:normAutofit/>
          </a:bodyPr>
          <a:lstStyle/>
          <a:p>
            <a:pPr marL="457200" lvl="1" indent="-457200">
              <a:buClr>
                <a:srgbClr val="003366"/>
              </a:buClr>
              <a:buSzPct val="80000"/>
              <a:buFont typeface="Wingdings" panose="05000000000000000000" pitchFamily="2" charset="2"/>
              <a:buChar char="l"/>
            </a:pPr>
            <a:r>
              <a:rPr lang="zh-TW" altLang="en-US" sz="2800" dirty="0"/>
              <a:t>建立</a:t>
            </a:r>
            <a:r>
              <a:rPr lang="zh-TW" altLang="en-US" sz="2800" dirty="0" smtClean="0"/>
              <a:t>抗老化專業品牌 </a:t>
            </a:r>
            <a:endParaRPr lang="en-US" altLang="zh-TW" sz="2800" dirty="0" smtClean="0"/>
          </a:p>
          <a:p>
            <a:pPr marL="800100" lvl="2" indent="-342900">
              <a:buClr>
                <a:srgbClr val="003366"/>
              </a:buClr>
              <a:buSzPct val="80000"/>
              <a:buFont typeface="Wingdings" panose="05000000000000000000" pitchFamily="2" charset="2"/>
              <a:buChar char="p"/>
            </a:pPr>
            <a:r>
              <a:rPr lang="zh-TW" altLang="en-US" sz="2400" b="1" dirty="0">
                <a:solidFill>
                  <a:srgbClr val="002060"/>
                </a:solidFill>
              </a:rPr>
              <a:t>生理</a:t>
            </a:r>
            <a:r>
              <a:rPr lang="zh-TW" altLang="en-US" sz="2400" b="1" dirty="0" smtClean="0">
                <a:solidFill>
                  <a:srgbClr val="002060"/>
                </a:solidFill>
              </a:rPr>
              <a:t>年齡 </a:t>
            </a:r>
            <a:r>
              <a:rPr lang="en-US" altLang="zh-TW" sz="2400" b="1" dirty="0" smtClean="0">
                <a:solidFill>
                  <a:srgbClr val="002060"/>
                </a:solidFill>
              </a:rPr>
              <a:t>–</a:t>
            </a:r>
            <a:r>
              <a:rPr lang="zh-TW" altLang="en-US" sz="2400" b="1" dirty="0" smtClean="0">
                <a:solidFill>
                  <a:srgbClr val="002060"/>
                </a:solidFill>
              </a:rPr>
              <a:t> 保健品</a:t>
            </a:r>
            <a:endParaRPr lang="en-US" altLang="zh-TW" sz="2400" b="1" dirty="0">
              <a:solidFill>
                <a:srgbClr val="002060"/>
              </a:solidFill>
            </a:endParaRPr>
          </a:p>
          <a:p>
            <a:pPr marL="800100" lvl="2" indent="-342900">
              <a:buClr>
                <a:srgbClr val="003366"/>
              </a:buClr>
              <a:buSzPct val="80000"/>
              <a:buFont typeface="Wingdings" panose="05000000000000000000" pitchFamily="2" charset="2"/>
              <a:buChar char="p"/>
            </a:pPr>
            <a:r>
              <a:rPr lang="zh-TW" altLang="en-US" sz="2400" b="1" dirty="0" smtClean="0">
                <a:solidFill>
                  <a:srgbClr val="002060"/>
                </a:solidFill>
              </a:rPr>
              <a:t>外觀年齡 </a:t>
            </a:r>
            <a:r>
              <a:rPr lang="en-US" altLang="zh-TW" sz="2400" b="1" dirty="0" smtClean="0">
                <a:solidFill>
                  <a:srgbClr val="002060"/>
                </a:solidFill>
              </a:rPr>
              <a:t>–</a:t>
            </a:r>
            <a:r>
              <a:rPr lang="zh-TW" altLang="en-US" sz="2400" b="1" dirty="0" smtClean="0">
                <a:solidFill>
                  <a:srgbClr val="002060"/>
                </a:solidFill>
              </a:rPr>
              <a:t> 藥妝品</a:t>
            </a:r>
            <a:endParaRPr lang="en-US" altLang="zh-TW" sz="2400" b="1" dirty="0" smtClean="0">
              <a:solidFill>
                <a:srgbClr val="002060"/>
              </a:solidFill>
            </a:endParaRPr>
          </a:p>
          <a:p>
            <a:pPr marL="457200" lvl="1" indent="-457200">
              <a:spcBef>
                <a:spcPts val="1200"/>
              </a:spcBef>
              <a:buClr>
                <a:srgbClr val="003366"/>
              </a:buClr>
              <a:buSzPct val="80000"/>
              <a:buFont typeface="Wingdings" panose="05000000000000000000" pitchFamily="2" charset="2"/>
              <a:buChar char="l"/>
            </a:pPr>
            <a:endParaRPr lang="en-US" altLang="zh-TW" sz="2800" dirty="0" smtClean="0"/>
          </a:p>
          <a:p>
            <a:pPr marL="457200" lvl="1" indent="-457200">
              <a:spcBef>
                <a:spcPts val="1200"/>
              </a:spcBef>
              <a:buClr>
                <a:srgbClr val="003366"/>
              </a:buClr>
              <a:buSzPct val="80000"/>
              <a:buFont typeface="Wingdings" panose="05000000000000000000" pitchFamily="2" charset="2"/>
              <a:buChar char="l"/>
            </a:pPr>
            <a:r>
              <a:rPr lang="zh-TW" altLang="en-US" sz="2800" dirty="0" smtClean="0"/>
              <a:t>快速拓展中國市場</a:t>
            </a:r>
            <a:endParaRPr lang="en-US" altLang="zh-TW" sz="2800" dirty="0" smtClean="0"/>
          </a:p>
          <a:p>
            <a:pPr marL="857250" lvl="2" indent="-457200">
              <a:buClr>
                <a:srgbClr val="003366"/>
              </a:buClr>
              <a:buSzPct val="80000"/>
              <a:buFont typeface="Wingdings" panose="05000000000000000000" pitchFamily="2" charset="2"/>
              <a:buChar char="p"/>
            </a:pPr>
            <a:r>
              <a:rPr lang="zh-TW" altLang="en-US" sz="2400" b="1" dirty="0">
                <a:solidFill>
                  <a:srgbClr val="002060"/>
                </a:solidFill>
              </a:rPr>
              <a:t>鎖定專業醫療</a:t>
            </a:r>
            <a:r>
              <a:rPr lang="zh-TW" altLang="en-US" sz="2400" b="1" dirty="0" smtClean="0">
                <a:solidFill>
                  <a:srgbClr val="002060"/>
                </a:solidFill>
              </a:rPr>
              <a:t>通路</a:t>
            </a:r>
            <a:endParaRPr lang="en-US" altLang="zh-TW" sz="2400" b="1" dirty="0" smtClean="0">
              <a:solidFill>
                <a:srgbClr val="002060"/>
              </a:solidFill>
            </a:endParaRPr>
          </a:p>
          <a:p>
            <a:pPr marL="857250" lvl="2" indent="-457200">
              <a:buClr>
                <a:srgbClr val="003366"/>
              </a:buClr>
              <a:buSzPct val="80000"/>
              <a:buFont typeface="Wingdings" panose="05000000000000000000" pitchFamily="2" charset="2"/>
              <a:buChar char="p"/>
            </a:pPr>
            <a:r>
              <a:rPr lang="zh-TW" altLang="en-US" sz="2400" b="1" dirty="0" smtClean="0">
                <a:solidFill>
                  <a:srgbClr val="002060"/>
                </a:solidFill>
              </a:rPr>
              <a:t>建立</a:t>
            </a:r>
            <a:r>
              <a:rPr lang="zh-TW" altLang="en-US" sz="2400" b="1" dirty="0">
                <a:solidFill>
                  <a:srgbClr val="002060"/>
                </a:solidFill>
              </a:rPr>
              <a:t>品牌</a:t>
            </a:r>
            <a:r>
              <a:rPr lang="zh-TW" altLang="en-US" sz="2400" b="1" dirty="0" smtClean="0">
                <a:solidFill>
                  <a:srgbClr val="002060"/>
                </a:solidFill>
              </a:rPr>
              <a:t>連鎖</a:t>
            </a:r>
            <a:endParaRPr lang="en-US" altLang="zh-TW" sz="2400" b="1" dirty="0" smtClean="0">
              <a:solidFill>
                <a:srgbClr val="002060"/>
              </a:solidFill>
            </a:endParaRPr>
          </a:p>
          <a:p>
            <a:pPr marL="857250" lvl="2" indent="-457200">
              <a:buClr>
                <a:srgbClr val="003366"/>
              </a:buClr>
              <a:buSzPct val="80000"/>
              <a:buFont typeface="Wingdings" panose="05000000000000000000" pitchFamily="2" charset="2"/>
              <a:buChar char="p"/>
            </a:pPr>
            <a:endParaRPr lang="en-US" altLang="zh-TW" dirty="0" smtClean="0"/>
          </a:p>
          <a:p>
            <a:pPr marL="857250" lvl="2" indent="-457200">
              <a:buClr>
                <a:srgbClr val="003366"/>
              </a:buClr>
              <a:buSzPct val="80000"/>
            </a:pPr>
            <a:endParaRPr lang="zh-TW" altLang="en-US" dirty="0" smtClean="0"/>
          </a:p>
        </p:txBody>
      </p:sp>
      <p:sp>
        <p:nvSpPr>
          <p:cNvPr id="2" name="標題 1"/>
          <p:cNvSpPr>
            <a:spLocks noGrp="1"/>
          </p:cNvSpPr>
          <p:nvPr>
            <p:ph type="title"/>
          </p:nvPr>
        </p:nvSpPr>
        <p:spPr/>
        <p:txBody>
          <a:bodyPr>
            <a:normAutofit/>
          </a:bodyPr>
          <a:lstStyle/>
          <a:p>
            <a:r>
              <a:rPr lang="zh-TW" altLang="en-US" dirty="0" smtClean="0"/>
              <a:t>擴展</a:t>
            </a:r>
            <a:r>
              <a:rPr lang="en-US" altLang="zh-TW" dirty="0" smtClean="0"/>
              <a:t>『</a:t>
            </a:r>
            <a:r>
              <a:rPr lang="zh-TW" altLang="en-US" dirty="0" smtClean="0"/>
              <a:t>抗老化</a:t>
            </a:r>
            <a:r>
              <a:rPr lang="en-US" altLang="zh-TW" dirty="0" smtClean="0"/>
              <a:t>』</a:t>
            </a:r>
            <a:r>
              <a:rPr lang="zh-TW" altLang="en-US" dirty="0" smtClean="0"/>
              <a:t>業務版圖</a:t>
            </a:r>
            <a:endParaRPr lang="zh-TW" altLang="en-US" dirty="0"/>
          </a:p>
        </p:txBody>
      </p:sp>
      <p:sp>
        <p:nvSpPr>
          <p:cNvPr id="10" name="矩形 9"/>
          <p:cNvSpPr/>
          <p:nvPr/>
        </p:nvSpPr>
        <p:spPr>
          <a:xfrm>
            <a:off x="971600" y="5347446"/>
            <a:ext cx="8424936" cy="457818"/>
          </a:xfrm>
          <a:prstGeom prst="rect">
            <a:avLst/>
          </a:prstGeom>
        </p:spPr>
        <p:txBody>
          <a:bodyPr wrap="square">
            <a:spAutoFit/>
          </a:bodyPr>
          <a:lstStyle/>
          <a:p>
            <a:pPr indent="-171450">
              <a:lnSpc>
                <a:spcPct val="150000"/>
              </a:lnSpc>
              <a:buClr>
                <a:srgbClr val="003366"/>
              </a:buClr>
              <a:buSzPct val="80000"/>
            </a:pPr>
            <a:r>
              <a:rPr lang="zh-TW" altLang="en-US" b="1" dirty="0" smtClean="0">
                <a:solidFill>
                  <a:srgbClr val="C00000"/>
                </a:solidFill>
                <a:latin typeface="微軟正黑體" panose="020B0604030504040204" pitchFamily="34" charset="-120"/>
                <a:ea typeface="微軟正黑體" panose="020B0604030504040204" pitchFamily="34" charset="-120"/>
              </a:rPr>
              <a:t>完成直營</a:t>
            </a:r>
            <a:r>
              <a:rPr lang="zh-TW" altLang="en-US" b="1" dirty="0">
                <a:solidFill>
                  <a:srgbClr val="C00000"/>
                </a:solidFill>
                <a:latin typeface="微軟正黑體" panose="020B0604030504040204" pitchFamily="34" charset="-120"/>
                <a:ea typeface="微軟正黑體" panose="020B0604030504040204" pitchFamily="34" charset="-120"/>
              </a:rPr>
              <a:t>銷售</a:t>
            </a:r>
            <a:r>
              <a:rPr lang="zh-TW" altLang="en-US" b="1" dirty="0" smtClean="0">
                <a:solidFill>
                  <a:srgbClr val="C00000"/>
                </a:solidFill>
                <a:latin typeface="微軟正黑體" panose="020B0604030504040204" pitchFamily="34" charset="-120"/>
                <a:ea typeface="微軟正黑體" panose="020B0604030504040204" pitchFamily="34" charset="-120"/>
              </a:rPr>
              <a:t>團隊佈建，市場銷售達中</a:t>
            </a:r>
            <a:r>
              <a:rPr lang="zh-TW" altLang="en-US" b="1" dirty="0">
                <a:solidFill>
                  <a:srgbClr val="C00000"/>
                </a:solidFill>
                <a:latin typeface="微軟正黑體" panose="020B0604030504040204" pitchFamily="34" charset="-120"/>
                <a:ea typeface="微軟正黑體" panose="020B0604030504040204" pitchFamily="34" charset="-120"/>
              </a:rPr>
              <a:t>國各省</a:t>
            </a:r>
            <a:r>
              <a:rPr lang="zh-TW" altLang="en-US" b="1" dirty="0" smtClean="0">
                <a:solidFill>
                  <a:srgbClr val="C00000"/>
                </a:solidFill>
                <a:latin typeface="微軟正黑體" panose="020B0604030504040204" pitchFamily="34" charset="-120"/>
                <a:ea typeface="微軟正黑體" panose="020B0604030504040204" pitchFamily="34" charset="-120"/>
              </a:rPr>
              <a:t>市 </a:t>
            </a:r>
            <a:r>
              <a:rPr lang="en-US" altLang="zh-TW" sz="1600" dirty="0" smtClean="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西藏除外</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 </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4245633" y="2420888"/>
            <a:ext cx="3695177" cy="1046440"/>
          </a:xfrm>
          <a:prstGeom prst="rect">
            <a:avLst/>
          </a:prstGeom>
          <a:noFill/>
        </p:spPr>
        <p:txBody>
          <a:bodyPr wrap="square" rtlCol="0">
            <a:spAutoFit/>
          </a:bodyPr>
          <a:lstStyle/>
          <a:p>
            <a:pPr marL="914400" lvl="3" indent="-914400">
              <a:buClr>
                <a:srgbClr val="003366"/>
              </a:buClr>
              <a:buSzPct val="80000"/>
            </a:pPr>
            <a:r>
              <a:rPr lang="zh-TW" altLang="en-US" sz="2200" b="1" dirty="0" smtClean="0">
                <a:solidFill>
                  <a:srgbClr val="002060"/>
                </a:solidFill>
                <a:latin typeface="微軟正黑體" panose="020B0604030504040204" pitchFamily="34" charset="-120"/>
                <a:ea typeface="微軟正黑體" panose="020B0604030504040204" pitchFamily="34" charset="-120"/>
              </a:rPr>
              <a:t>醫美</a:t>
            </a:r>
            <a:r>
              <a:rPr lang="en-US" altLang="zh-TW" sz="2200" b="1" dirty="0" smtClean="0">
                <a:solidFill>
                  <a:srgbClr val="002060"/>
                </a:solidFill>
                <a:latin typeface="微軟正黑體" panose="020B0604030504040204" pitchFamily="34" charset="-120"/>
                <a:ea typeface="微軟正黑體" panose="020B0604030504040204" pitchFamily="34" charset="-120"/>
              </a:rPr>
              <a:t>:</a:t>
            </a:r>
            <a:r>
              <a:rPr lang="zh-TW" altLang="en-US" sz="2200" b="1" dirty="0" smtClean="0">
                <a:solidFill>
                  <a:srgbClr val="002060"/>
                </a:solidFill>
                <a:latin typeface="微軟正黑體" panose="020B0604030504040204" pitchFamily="34" charset="-120"/>
                <a:ea typeface="微軟正黑體" panose="020B0604030504040204" pitchFamily="34" charset="-120"/>
              </a:rPr>
              <a:t> 微創 </a:t>
            </a:r>
            <a:r>
              <a:rPr lang="en-US" altLang="zh-TW" sz="2200" b="1" dirty="0" smtClean="0">
                <a:solidFill>
                  <a:srgbClr val="002060"/>
                </a:solidFill>
                <a:latin typeface="微軟正黑體" panose="020B0604030504040204" pitchFamily="34" charset="-120"/>
                <a:ea typeface="微軟正黑體" panose="020B0604030504040204" pitchFamily="34" charset="-120"/>
              </a:rPr>
              <a:t>&amp;</a:t>
            </a:r>
            <a:r>
              <a:rPr lang="zh-TW" altLang="en-US" sz="2200" b="1" dirty="0" smtClean="0">
                <a:solidFill>
                  <a:srgbClr val="002060"/>
                </a:solidFill>
                <a:latin typeface="微軟正黑體" panose="020B0604030504040204" pitchFamily="34" charset="-120"/>
                <a:ea typeface="微軟正黑體" panose="020B0604030504040204" pitchFamily="34" charset="-120"/>
              </a:rPr>
              <a:t> 生髮</a:t>
            </a:r>
            <a:r>
              <a:rPr lang="en-US" altLang="zh-TW" sz="2200" b="1" dirty="0" smtClean="0">
                <a:solidFill>
                  <a:srgbClr val="002060"/>
                </a:solidFill>
                <a:latin typeface="微軟正黑體" panose="020B0604030504040204" pitchFamily="34" charset="-120"/>
                <a:ea typeface="微軟正黑體" panose="020B0604030504040204" pitchFamily="34" charset="-120"/>
              </a:rPr>
              <a:t>/</a:t>
            </a:r>
            <a:r>
              <a:rPr lang="zh-TW" altLang="en-US" sz="2200" b="1" dirty="0" smtClean="0">
                <a:solidFill>
                  <a:srgbClr val="002060"/>
                </a:solidFill>
                <a:latin typeface="微軟正黑體" panose="020B0604030504040204" pitchFamily="34" charset="-120"/>
                <a:ea typeface="微軟正黑體" panose="020B0604030504040204" pitchFamily="34" charset="-120"/>
              </a:rPr>
              <a:t>養髮領域 </a:t>
            </a:r>
            <a:endParaRPr lang="en-US" altLang="zh-TW" sz="2200" b="1" dirty="0" smtClean="0">
              <a:solidFill>
                <a:srgbClr val="002060"/>
              </a:solidFill>
              <a:latin typeface="微軟正黑體" panose="020B0604030504040204" pitchFamily="34" charset="-120"/>
              <a:ea typeface="微軟正黑體" panose="020B0604030504040204" pitchFamily="34" charset="-120"/>
            </a:endParaRPr>
          </a:p>
          <a:p>
            <a:pPr marL="914400" lvl="3" indent="-914400">
              <a:buClr>
                <a:srgbClr val="003366"/>
              </a:buClr>
              <a:buSzPct val="80000"/>
            </a:pPr>
            <a:r>
              <a:rPr lang="zh-TW" altLang="en-US" sz="2200" b="1" dirty="0" smtClean="0">
                <a:solidFill>
                  <a:srgbClr val="002060"/>
                </a:solidFill>
                <a:latin typeface="微軟正黑體" panose="020B0604030504040204" pitchFamily="34" charset="-120"/>
                <a:ea typeface="微軟正黑體" panose="020B0604030504040204" pitchFamily="34" charset="-120"/>
              </a:rPr>
              <a:t>居家</a:t>
            </a:r>
            <a:endParaRPr lang="en-US" altLang="zh-TW" sz="2200" b="1" dirty="0">
              <a:solidFill>
                <a:srgbClr val="002060"/>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9" name="左大括弧 8"/>
          <p:cNvSpPr/>
          <p:nvPr/>
        </p:nvSpPr>
        <p:spPr>
          <a:xfrm>
            <a:off x="3995727" y="2564904"/>
            <a:ext cx="216024" cy="432048"/>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2060"/>
              </a:solidFill>
            </a:endParaRPr>
          </a:p>
        </p:txBody>
      </p:sp>
      <p:sp>
        <p:nvSpPr>
          <p:cNvPr id="11"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15</a:t>
            </a:fld>
            <a:endParaRPr lang="zh-TW" altLang="en-US" dirty="0"/>
          </a:p>
        </p:txBody>
      </p:sp>
    </p:spTree>
    <p:extLst>
      <p:ext uri="{BB962C8B-B14F-4D97-AF65-F5344CB8AC3E}">
        <p14:creationId xmlns:p14="http://schemas.microsoft.com/office/powerpoint/2010/main" val="1472119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9" y="978405"/>
            <a:ext cx="2298653" cy="225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內容版面配置區 4"/>
          <p:cNvSpPr>
            <a:spLocks noGrp="1"/>
          </p:cNvSpPr>
          <p:nvPr>
            <p:ph idx="1"/>
          </p:nvPr>
        </p:nvSpPr>
        <p:spPr>
          <a:xfrm>
            <a:off x="232620" y="260648"/>
            <a:ext cx="2251148" cy="872043"/>
          </a:xfrm>
        </p:spPr>
        <p:txBody>
          <a:bodyPr>
            <a:noAutofit/>
          </a:bodyPr>
          <a:lstStyle/>
          <a:p>
            <a:pPr marL="0" indent="0">
              <a:buNone/>
            </a:pPr>
            <a:r>
              <a:rPr lang="en-US" altLang="zh-TW" sz="4000" dirty="0" smtClean="0">
                <a:solidFill>
                  <a:srgbClr val="0070C0"/>
                </a:solidFill>
              </a:rPr>
              <a:t>Quality</a:t>
            </a:r>
          </a:p>
          <a:p>
            <a:endParaRPr lang="zh-TW" altLang="en-US" sz="3600"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074" y="1813476"/>
            <a:ext cx="1232197" cy="341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448" y="4176613"/>
            <a:ext cx="2631071" cy="90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內容版面配置區 4"/>
          <p:cNvSpPr txBox="1">
            <a:spLocks/>
          </p:cNvSpPr>
          <p:nvPr/>
        </p:nvSpPr>
        <p:spPr>
          <a:xfrm>
            <a:off x="2483768" y="4797152"/>
            <a:ext cx="6264696"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66"/>
              </a:buClr>
              <a:buSzPct val="80000"/>
              <a:buFont typeface="Wingdings" pitchFamily="2" charset="2"/>
              <a:buChar char="l"/>
              <a:defRPr sz="2600" b="1" kern="1200">
                <a:solidFill>
                  <a:schemeClr val="tx1"/>
                </a:solidFill>
                <a:latin typeface="Century Gothic" pitchFamily="34" charset="0"/>
                <a:ea typeface="微軟正黑體" pitchFamily="34" charset="-120"/>
                <a:cs typeface="+mn-cs"/>
              </a:defRPr>
            </a:lvl1pPr>
            <a:lvl2pPr marL="742950" indent="-285750" algn="l" defTabSz="914400" rtl="0" eaLnBrk="1" latinLnBrk="0" hangingPunct="1">
              <a:spcBef>
                <a:spcPct val="20000"/>
              </a:spcBef>
              <a:buClr>
                <a:srgbClr val="0070C0"/>
              </a:buClr>
              <a:buSzPct val="70000"/>
              <a:buFont typeface="Wingdings" pitchFamily="2" charset="2"/>
              <a:buChar char="p"/>
              <a:defRPr sz="2400" b="1" kern="1200">
                <a:solidFill>
                  <a:schemeClr val="tx1">
                    <a:lumMod val="85000"/>
                    <a:lumOff val="15000"/>
                  </a:schemeClr>
                </a:solidFill>
                <a:latin typeface="Century Gothic" pitchFamily="34" charset="0"/>
                <a:ea typeface="微軟正黑體" pitchFamily="34" charset="-120"/>
                <a:cs typeface="+mn-cs"/>
              </a:defRPr>
            </a:lvl2pPr>
            <a:lvl3pPr marL="1143000" indent="-228600" algn="l" defTabSz="914400" rtl="0" eaLnBrk="1" latinLnBrk="0" hangingPunct="1">
              <a:spcBef>
                <a:spcPct val="20000"/>
              </a:spcBef>
              <a:buClr>
                <a:schemeClr val="accent5">
                  <a:lumMod val="50000"/>
                </a:schemeClr>
              </a:buClr>
              <a:buSzPct val="60000"/>
              <a:buFont typeface="Wingdings" pitchFamily="2" charset="2"/>
              <a:buChar char="l"/>
              <a:defRPr sz="2000" kern="1200">
                <a:solidFill>
                  <a:schemeClr val="tx1"/>
                </a:solidFill>
                <a:latin typeface="Century Gothic"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000" dirty="0" smtClean="0"/>
          </a:p>
          <a:p>
            <a:r>
              <a:rPr lang="zh-TW" altLang="en-US" sz="3200" dirty="0" smtClean="0"/>
              <a:t> </a:t>
            </a:r>
            <a:r>
              <a:rPr lang="zh-TW" altLang="en-US" sz="3200" dirty="0" smtClean="0">
                <a:solidFill>
                  <a:srgbClr val="FF0000"/>
                </a:solidFill>
              </a:rPr>
              <a:t>精準醫療 </a:t>
            </a:r>
            <a:r>
              <a:rPr lang="en-US" altLang="zh-TW" sz="1700" dirty="0" smtClean="0"/>
              <a:t>–</a:t>
            </a:r>
            <a:r>
              <a:rPr lang="zh-TW" altLang="en-US" sz="1700" dirty="0" smtClean="0"/>
              <a:t> 積極投入個人化癌症之診斷試劑研發</a:t>
            </a:r>
            <a:endParaRPr lang="en-US" altLang="zh-TW" sz="1700" dirty="0" smtClean="0"/>
          </a:p>
          <a:p>
            <a:pPr marL="0" indent="0">
              <a:buNone/>
            </a:pPr>
            <a:r>
              <a:rPr lang="zh-TW" altLang="en-US" sz="1700" dirty="0"/>
              <a:t> </a:t>
            </a:r>
            <a:r>
              <a:rPr lang="zh-TW" altLang="en-US" sz="1700" dirty="0" smtClean="0"/>
              <a:t>                                       讓臨床醫師再依檢測的結果</a:t>
            </a:r>
            <a:endParaRPr lang="en-US" altLang="zh-TW" sz="1700" dirty="0" smtClean="0"/>
          </a:p>
          <a:p>
            <a:pPr marL="0" indent="0">
              <a:buNone/>
            </a:pPr>
            <a:r>
              <a:rPr lang="zh-TW" altLang="en-US" sz="1700" dirty="0"/>
              <a:t> </a:t>
            </a:r>
            <a:r>
              <a:rPr lang="zh-TW" altLang="en-US" sz="1700" dirty="0" smtClean="0"/>
              <a:t>                                       選擇病人適合的標靶藥物</a:t>
            </a:r>
            <a:endParaRPr lang="en-US" altLang="zh-TW" sz="17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endParaRPr lang="zh-TW" altLang="en-US" sz="2000" dirty="0"/>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88640"/>
            <a:ext cx="60674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內容版面配置區 4"/>
          <p:cNvSpPr txBox="1">
            <a:spLocks/>
          </p:cNvSpPr>
          <p:nvPr/>
        </p:nvSpPr>
        <p:spPr>
          <a:xfrm>
            <a:off x="2392366" y="1384425"/>
            <a:ext cx="3979834" cy="532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3366"/>
              </a:buClr>
              <a:buSzPct val="80000"/>
              <a:buFont typeface="Wingdings" pitchFamily="2" charset="2"/>
              <a:buChar char="l"/>
              <a:defRPr sz="2600" b="1" kern="1200">
                <a:solidFill>
                  <a:schemeClr val="tx1"/>
                </a:solidFill>
                <a:latin typeface="Century Gothic" pitchFamily="34" charset="0"/>
                <a:ea typeface="微軟正黑體" pitchFamily="34" charset="-120"/>
                <a:cs typeface="+mn-cs"/>
              </a:defRPr>
            </a:lvl1pPr>
            <a:lvl2pPr marL="742950" indent="-285750" algn="l" defTabSz="914400" rtl="0" eaLnBrk="1" latinLnBrk="0" hangingPunct="1">
              <a:spcBef>
                <a:spcPct val="20000"/>
              </a:spcBef>
              <a:buClr>
                <a:srgbClr val="0070C0"/>
              </a:buClr>
              <a:buSzPct val="70000"/>
              <a:buFont typeface="Wingdings" pitchFamily="2" charset="2"/>
              <a:buChar char="p"/>
              <a:defRPr sz="2400" b="1" kern="1200">
                <a:solidFill>
                  <a:schemeClr val="tx1">
                    <a:lumMod val="85000"/>
                    <a:lumOff val="15000"/>
                  </a:schemeClr>
                </a:solidFill>
                <a:latin typeface="Century Gothic" pitchFamily="34" charset="0"/>
                <a:ea typeface="微軟正黑體" pitchFamily="34" charset="-120"/>
                <a:cs typeface="+mn-cs"/>
              </a:defRPr>
            </a:lvl2pPr>
            <a:lvl3pPr marL="1143000" indent="-228600" algn="l" defTabSz="914400" rtl="0" eaLnBrk="1" latinLnBrk="0" hangingPunct="1">
              <a:spcBef>
                <a:spcPct val="20000"/>
              </a:spcBef>
              <a:buClr>
                <a:schemeClr val="accent5">
                  <a:lumMod val="50000"/>
                </a:schemeClr>
              </a:buClr>
              <a:buSzPct val="60000"/>
              <a:buFont typeface="Wingdings" pitchFamily="2" charset="2"/>
              <a:buChar char="l"/>
              <a:defRPr sz="2000" kern="1200">
                <a:solidFill>
                  <a:schemeClr val="tx1"/>
                </a:solidFill>
                <a:latin typeface="Century Gothic"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3200" dirty="0" smtClean="0">
                <a:solidFill>
                  <a:srgbClr val="FF0000"/>
                </a:solidFill>
              </a:rPr>
              <a:t>感控檢測</a:t>
            </a:r>
            <a:r>
              <a:rPr lang="en-US" altLang="zh-TW" sz="3200" dirty="0" smtClean="0">
                <a:solidFill>
                  <a:srgbClr val="FF0000"/>
                </a:solidFill>
              </a:rPr>
              <a:t>(</a:t>
            </a:r>
            <a:r>
              <a:rPr lang="zh-TW" altLang="en-US" sz="3200" dirty="0" smtClean="0">
                <a:solidFill>
                  <a:srgbClr val="FF0000"/>
                </a:solidFill>
              </a:rPr>
              <a:t>快速</a:t>
            </a:r>
            <a:r>
              <a:rPr lang="en-US" altLang="zh-TW" sz="3200" dirty="0" smtClean="0">
                <a:solidFill>
                  <a:srgbClr val="FF0000"/>
                </a:solidFill>
              </a:rPr>
              <a:t>)</a:t>
            </a:r>
            <a:endParaRPr lang="zh-TW" altLang="en-US" sz="3200" dirty="0">
              <a:solidFill>
                <a:srgbClr val="FF0000"/>
              </a:solidFill>
            </a:endParaRP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515" y="2132856"/>
            <a:ext cx="5040559" cy="204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內容版面配置區 4"/>
          <p:cNvSpPr txBox="1">
            <a:spLocks/>
          </p:cNvSpPr>
          <p:nvPr/>
        </p:nvSpPr>
        <p:spPr>
          <a:xfrm>
            <a:off x="2647126" y="1628800"/>
            <a:ext cx="4527966" cy="18722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003366"/>
              </a:buClr>
              <a:buSzPct val="80000"/>
              <a:buFont typeface="Wingdings" pitchFamily="2" charset="2"/>
              <a:buChar char="l"/>
              <a:defRPr sz="2600" b="1" kern="1200">
                <a:solidFill>
                  <a:schemeClr val="tx1"/>
                </a:solidFill>
                <a:latin typeface="Century Gothic" pitchFamily="34" charset="0"/>
                <a:ea typeface="微軟正黑體" pitchFamily="34" charset="-120"/>
                <a:cs typeface="+mn-cs"/>
              </a:defRPr>
            </a:lvl1pPr>
            <a:lvl2pPr marL="742950" indent="-285750" algn="l" defTabSz="914400" rtl="0" eaLnBrk="1" latinLnBrk="0" hangingPunct="1">
              <a:spcBef>
                <a:spcPct val="20000"/>
              </a:spcBef>
              <a:buClr>
                <a:srgbClr val="0070C0"/>
              </a:buClr>
              <a:buSzPct val="70000"/>
              <a:buFont typeface="Wingdings" pitchFamily="2" charset="2"/>
              <a:buChar char="p"/>
              <a:defRPr sz="2400" b="1" kern="1200">
                <a:solidFill>
                  <a:schemeClr val="tx1">
                    <a:lumMod val="85000"/>
                    <a:lumOff val="15000"/>
                  </a:schemeClr>
                </a:solidFill>
                <a:latin typeface="Century Gothic" pitchFamily="34" charset="0"/>
                <a:ea typeface="微軟正黑體" pitchFamily="34" charset="-120"/>
                <a:cs typeface="+mn-cs"/>
              </a:defRPr>
            </a:lvl2pPr>
            <a:lvl3pPr marL="1143000" indent="-228600" algn="l" defTabSz="914400" rtl="0" eaLnBrk="1" latinLnBrk="0" hangingPunct="1">
              <a:spcBef>
                <a:spcPct val="20000"/>
              </a:spcBef>
              <a:buClr>
                <a:schemeClr val="accent5">
                  <a:lumMod val="50000"/>
                </a:schemeClr>
              </a:buClr>
              <a:buSzPct val="60000"/>
              <a:buFont typeface="Wingdings" pitchFamily="2" charset="2"/>
              <a:buChar char="l"/>
              <a:defRPr sz="2000" kern="1200">
                <a:solidFill>
                  <a:schemeClr val="tx1"/>
                </a:solidFill>
                <a:latin typeface="Century Gothic"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000" dirty="0" smtClean="0"/>
          </a:p>
          <a:p>
            <a:pPr marL="0" indent="0">
              <a:buFont typeface="Wingdings" pitchFamily="2" charset="2"/>
              <a:buNone/>
            </a:pPr>
            <a:r>
              <a:rPr lang="en-US" altLang="zh-TW" sz="2000" dirty="0" smtClean="0"/>
              <a:t>-</a:t>
            </a:r>
            <a:r>
              <a:rPr lang="zh-TW" altLang="en-US" sz="2000" dirty="0" smtClean="0"/>
              <a:t>呼吸道</a:t>
            </a:r>
            <a:endParaRPr lang="en-US" altLang="zh-TW" sz="2000" dirty="0" smtClean="0"/>
          </a:p>
          <a:p>
            <a:pPr marL="0" indent="0">
              <a:buNone/>
            </a:pPr>
            <a:endParaRPr lang="en-US" altLang="zh-TW" sz="2000" dirty="0" smtClean="0">
              <a:solidFill>
                <a:srgbClr val="FF0000"/>
              </a:solidFill>
            </a:endParaRPr>
          </a:p>
          <a:p>
            <a:pPr marL="0" indent="0">
              <a:buNone/>
            </a:pPr>
            <a:endParaRPr lang="en-US" altLang="zh-TW" sz="2000" dirty="0" smtClean="0"/>
          </a:p>
          <a:p>
            <a:pPr marL="0" indent="0">
              <a:buNone/>
            </a:pPr>
            <a:endParaRPr lang="en-US" altLang="zh-TW" sz="2000" dirty="0" smtClean="0"/>
          </a:p>
          <a:p>
            <a:pPr marL="0" indent="0">
              <a:buFont typeface="Wingdings" pitchFamily="2" charset="2"/>
              <a:buNone/>
            </a:pPr>
            <a:r>
              <a:rPr lang="en-US" altLang="zh-TW" sz="2000" dirty="0" smtClean="0"/>
              <a:t>-</a:t>
            </a:r>
            <a:r>
              <a:rPr lang="zh-TW" altLang="en-US" sz="2000" dirty="0" smtClean="0"/>
              <a:t>腸胃道</a:t>
            </a: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endParaRPr lang="zh-TW" altLang="en-US" sz="2000" dirty="0"/>
          </a:p>
        </p:txBody>
      </p:sp>
    </p:spTree>
    <p:extLst>
      <p:ext uri="{BB962C8B-B14F-4D97-AF65-F5344CB8AC3E}">
        <p14:creationId xmlns:p14="http://schemas.microsoft.com/office/powerpoint/2010/main" val="415838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6341258"/>
            <a:ext cx="8860308" cy="400110"/>
          </a:xfrm>
          <a:prstGeom prst="rect">
            <a:avLst/>
          </a:prstGeom>
          <a:solidFill>
            <a:schemeClr val="bg1">
              <a:lumMod val="95000"/>
            </a:schemeClr>
          </a:solidFill>
        </p:spPr>
        <p:txBody>
          <a:bodyPr wrap="square">
            <a:spAutoFit/>
          </a:bodyPr>
          <a:lstStyle/>
          <a:p>
            <a:pPr algn="ctr"/>
            <a:r>
              <a:rPr lang="en-US" altLang="zh-TW" sz="2000" b="1" dirty="0">
                <a:solidFill>
                  <a:srgbClr val="FF0000"/>
                </a:solidFill>
                <a:ea typeface="微軟正黑體" panose="020B0604030504040204" pitchFamily="34" charset="-120"/>
              </a:rPr>
              <a:t>2015~2017(Q2)</a:t>
            </a:r>
            <a:r>
              <a:rPr lang="zh-TW" altLang="en-US" sz="2000" b="1" dirty="0">
                <a:solidFill>
                  <a:srgbClr val="FF0000"/>
                </a:solidFill>
                <a:ea typeface="微軟正黑體" panose="020B0604030504040204" pitchFamily="34" charset="-120"/>
              </a:rPr>
              <a:t>全球累計銷售正式突破</a:t>
            </a:r>
            <a:r>
              <a:rPr lang="en-US" altLang="zh-TW" sz="2000" b="1" dirty="0">
                <a:solidFill>
                  <a:srgbClr val="FF0000"/>
                </a:solidFill>
                <a:ea typeface="微軟正黑體" panose="020B0604030504040204" pitchFamily="34" charset="-120"/>
              </a:rPr>
              <a:t>USD</a:t>
            </a:r>
            <a:r>
              <a:rPr lang="zh-TW" altLang="en-US" sz="2000" b="1" dirty="0">
                <a:solidFill>
                  <a:srgbClr val="FF0000"/>
                </a:solidFill>
                <a:ea typeface="微軟正黑體" panose="020B0604030504040204" pitchFamily="34" charset="-120"/>
              </a:rPr>
              <a:t> </a:t>
            </a:r>
            <a:r>
              <a:rPr lang="en-US" altLang="zh-TW" sz="2000" b="1" dirty="0">
                <a:solidFill>
                  <a:srgbClr val="FF0000"/>
                </a:solidFill>
                <a:ea typeface="微軟正黑體" panose="020B0604030504040204" pitchFamily="34" charset="-120"/>
              </a:rPr>
              <a:t>2.2</a:t>
            </a:r>
            <a:r>
              <a:rPr lang="zh-TW" altLang="en-US" sz="2000" b="1" dirty="0">
                <a:solidFill>
                  <a:srgbClr val="FF0000"/>
                </a:solidFill>
                <a:ea typeface="微軟正黑體" panose="020B0604030504040204" pitchFamily="34" charset="-120"/>
              </a:rPr>
              <a:t>億</a:t>
            </a:r>
          </a:p>
        </p:txBody>
      </p:sp>
      <p:sp>
        <p:nvSpPr>
          <p:cNvPr id="2" name="標題 1"/>
          <p:cNvSpPr>
            <a:spLocks noGrp="1"/>
          </p:cNvSpPr>
          <p:nvPr>
            <p:ph type="title"/>
          </p:nvPr>
        </p:nvSpPr>
        <p:spPr/>
        <p:txBody>
          <a:bodyPr/>
          <a:lstStyle/>
          <a:p>
            <a:r>
              <a:rPr lang="zh-TW" altLang="en-US" dirty="0" smtClean="0"/>
              <a:t>打造國際腎臟專業品牌</a:t>
            </a:r>
            <a:endParaRPr lang="zh-TW" altLang="en-US" dirty="0"/>
          </a:p>
        </p:txBody>
      </p:sp>
      <p:sp>
        <p:nvSpPr>
          <p:cNvPr id="14" name="矩形 13"/>
          <p:cNvSpPr/>
          <p:nvPr/>
        </p:nvSpPr>
        <p:spPr>
          <a:xfrm>
            <a:off x="179512" y="1196752"/>
            <a:ext cx="8860308" cy="646331"/>
          </a:xfrm>
          <a:prstGeom prst="rect">
            <a:avLst/>
          </a:prstGeom>
          <a:solidFill>
            <a:schemeClr val="bg1">
              <a:lumMod val="95000"/>
            </a:schemeClr>
          </a:solidFill>
        </p:spPr>
        <p:txBody>
          <a:bodyPr wrap="square">
            <a:spAutoFit/>
          </a:bodyPr>
          <a:lstStyle/>
          <a:p>
            <a:pPr algn="ctr"/>
            <a:r>
              <a:rPr lang="zh-TW" altLang="en-US" sz="3600" b="1" dirty="0" smtClean="0">
                <a:solidFill>
                  <a:srgbClr val="FF0000"/>
                </a:solidFill>
                <a:latin typeface="+mj-lt"/>
                <a:ea typeface="微軟正黑體" panose="020B0604030504040204" pitchFamily="34" charset="-120"/>
              </a:rPr>
              <a:t>拿百磷 </a:t>
            </a:r>
            <a:r>
              <a:rPr lang="en-US" altLang="zh-TW" sz="3600" b="1" dirty="0" smtClean="0">
                <a:solidFill>
                  <a:srgbClr val="FF0000"/>
                </a:solidFill>
                <a:latin typeface="+mj-lt"/>
                <a:ea typeface="微軟正黑體" panose="020B0604030504040204" pitchFamily="34" charset="-120"/>
              </a:rPr>
              <a:t>–</a:t>
            </a:r>
            <a:r>
              <a:rPr lang="zh-TW" altLang="en-US" sz="3600" b="1" dirty="0" smtClean="0">
                <a:solidFill>
                  <a:srgbClr val="FF0000"/>
                </a:solidFill>
                <a:latin typeface="+mj-lt"/>
                <a:ea typeface="微軟正黑體" panose="020B0604030504040204" pitchFamily="34" charset="-120"/>
              </a:rPr>
              <a:t> 全球唯一雙效型磷結合劑</a:t>
            </a:r>
            <a:endParaRPr lang="zh-TW" altLang="en-US" sz="3600" b="1" dirty="0">
              <a:solidFill>
                <a:srgbClr val="FF0000"/>
              </a:solidFill>
              <a:latin typeface="+mj-lt"/>
              <a:ea typeface="微軟正黑體" panose="020B0604030504040204" pitchFamily="34" charset="-120"/>
            </a:endParaRPr>
          </a:p>
        </p:txBody>
      </p:sp>
      <p:sp>
        <p:nvSpPr>
          <p:cNvPr id="7"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17</a:t>
            </a:fld>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2027748"/>
            <a:ext cx="8860308" cy="4310763"/>
          </a:xfrm>
          <a:prstGeom prst="rect">
            <a:avLst/>
          </a:prstGeom>
        </p:spPr>
      </p:pic>
    </p:spTree>
    <p:extLst>
      <p:ext uri="{BB962C8B-B14F-4D97-AF65-F5344CB8AC3E}">
        <p14:creationId xmlns:p14="http://schemas.microsoft.com/office/powerpoint/2010/main" val="156920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拿百磷 </a:t>
            </a:r>
            <a:r>
              <a:rPr lang="en-US" altLang="zh-TW" dirty="0" smtClean="0"/>
              <a:t>– </a:t>
            </a:r>
            <a:r>
              <a:rPr lang="zh-TW" altLang="en-US" dirty="0" smtClean="0"/>
              <a:t>全球最完整的專利保護</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33456313"/>
              </p:ext>
            </p:extLst>
          </p:nvPr>
        </p:nvGraphicFramePr>
        <p:xfrm>
          <a:off x="179512" y="1412776"/>
          <a:ext cx="878497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8141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000066"/>
                </a:solidFill>
              </a:rPr>
              <a:t>寶齡的經營實績</a:t>
            </a:r>
            <a:endParaRPr lang="zh-TW" altLang="en-US" dirty="0">
              <a:solidFill>
                <a:srgbClr val="000066"/>
              </a:solidFill>
            </a:endParaRPr>
          </a:p>
        </p:txBody>
      </p:sp>
    </p:spTree>
    <p:extLst>
      <p:ext uri="{BB962C8B-B14F-4D97-AF65-F5344CB8AC3E}">
        <p14:creationId xmlns:p14="http://schemas.microsoft.com/office/powerpoint/2010/main" val="129152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Disclaimer </a:t>
            </a:r>
            <a:endParaRPr lang="zh-TW" altLang="en-US" dirty="0"/>
          </a:p>
        </p:txBody>
      </p:sp>
      <p:sp>
        <p:nvSpPr>
          <p:cNvPr id="3" name="內容版面配置區 2"/>
          <p:cNvSpPr>
            <a:spLocks noGrp="1"/>
          </p:cNvSpPr>
          <p:nvPr>
            <p:ph idx="1"/>
          </p:nvPr>
        </p:nvSpPr>
        <p:spPr>
          <a:xfrm>
            <a:off x="107504" y="1600200"/>
            <a:ext cx="8856984" cy="4781128"/>
          </a:xfrm>
        </p:spPr>
        <p:txBody>
          <a:bodyPr>
            <a:normAutofit fontScale="70000" lnSpcReduction="20000"/>
          </a:bodyPr>
          <a:lstStyle/>
          <a:p>
            <a:pPr marL="0" indent="0">
              <a:buNone/>
            </a:pPr>
            <a:r>
              <a:rPr lang="en-US" altLang="zh-TW" dirty="0"/>
              <a:t>Disclaimer • The presentation and the relevant information mentioned in this material, including operating performance, financial performance and the business outlook, have been compiled from both internal and external resources. • These forward looking statements involve known and unknown risks, uncertainties and other factors, including price variation, competition, global economy, exchange rate movement and market demand, which may cause actual results to differ materially from those implied by such forward-looking statements. • This Presentation should not be considered as the giving of investment advice by the Company or any of its shareholders, directors, officers, agents, employees or advisers. Each party to whom this Presentation is made available must make its own independent assessment of the Company after making such investigations and taking such advice as may be deemed necessary. In particular, any estimates or projections or opinions contained herein necessarily involve significant elements of subjective judgment, analysis and assumptions and each recipient should satisfy itself in relation to such matters. • The forward looking statements expressed in this material reflect the Company’s current view about the future as of today. The Company is not responsible for any updates if there are any changes in the future.</a:t>
            </a:r>
            <a:endParaRPr lang="zh-TW" altLang="en-US" dirty="0"/>
          </a:p>
        </p:txBody>
      </p:sp>
    </p:spTree>
    <p:extLst>
      <p:ext uri="{BB962C8B-B14F-4D97-AF65-F5344CB8AC3E}">
        <p14:creationId xmlns:p14="http://schemas.microsoft.com/office/powerpoint/2010/main" val="2858658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nvPr>
        </p:nvGraphicFramePr>
        <p:xfrm>
          <a:off x="4067944" y="1412776"/>
          <a:ext cx="1584176" cy="360040"/>
        </p:xfrm>
        <a:graphic>
          <a:graphicData uri="http://schemas.openxmlformats.org/drawingml/2006/table">
            <a:tbl>
              <a:tblPr>
                <a:tableStyleId>{5C22544A-7EE6-4342-B048-85BDC9FD1C3A}</a:tableStyleId>
              </a:tblPr>
              <a:tblGrid>
                <a:gridCol w="1584176"/>
              </a:tblGrid>
              <a:tr h="360040">
                <a:tc>
                  <a:txBody>
                    <a:bodyPr/>
                    <a:lstStyle/>
                    <a:p>
                      <a:pPr algn="l" fontAlgn="ctr"/>
                      <a:r>
                        <a:rPr lang="zh-TW" altLang="en-US" sz="1400" u="none" strike="noStrike" dirty="0">
                          <a:effectLst/>
                          <a:latin typeface="微軟正黑體" pitchFamily="34" charset="-120"/>
                          <a:ea typeface="微軟正黑體" pitchFamily="34" charset="-120"/>
                        </a:rPr>
                        <a:t>單位：新台幣千元</a:t>
                      </a:r>
                      <a:endParaRPr lang="zh-TW" altLang="en-US" sz="1400" b="0" i="0" u="none" strike="noStrike" dirty="0">
                        <a:solidFill>
                          <a:srgbClr val="000000"/>
                        </a:solidFill>
                        <a:effectLst/>
                        <a:latin typeface="微軟正黑體" pitchFamily="34" charset="-120"/>
                        <a:ea typeface="微軟正黑體" pitchFamily="34" charset="-120"/>
                      </a:endParaRPr>
                    </a:p>
                  </a:txBody>
                  <a:tcPr marL="7620" marR="7620" marT="7620" marB="0" anchor="ctr">
                    <a:noFill/>
                  </a:tcPr>
                </a:tc>
              </a:tr>
            </a:tbl>
          </a:graphicData>
        </a:graphic>
      </p:graphicFrame>
      <p:sp>
        <p:nvSpPr>
          <p:cNvPr id="2" name="標題 1"/>
          <p:cNvSpPr>
            <a:spLocks noGrp="1"/>
          </p:cNvSpPr>
          <p:nvPr>
            <p:ph type="title"/>
          </p:nvPr>
        </p:nvSpPr>
        <p:spPr/>
        <p:txBody>
          <a:bodyPr>
            <a:normAutofit/>
          </a:bodyPr>
          <a:lstStyle/>
          <a:p>
            <a:r>
              <a:rPr lang="en-US" altLang="zh-TW" sz="3200" dirty="0" smtClean="0"/>
              <a:t>103-105</a:t>
            </a:r>
            <a:r>
              <a:rPr lang="zh-TW" altLang="en-US" sz="3200" dirty="0" smtClean="0"/>
              <a:t>年</a:t>
            </a:r>
            <a:r>
              <a:rPr lang="zh-TW" altLang="en-US" sz="3200" dirty="0"/>
              <a:t>合併損益表</a:t>
            </a:r>
          </a:p>
        </p:txBody>
      </p:sp>
      <p:sp>
        <p:nvSpPr>
          <p:cNvPr id="6"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12</a:t>
            </a:r>
            <a:endParaRPr lang="zh-TW" altLang="en-US" dirty="0">
              <a:solidFill>
                <a:prstClr val="white"/>
              </a:solidFill>
            </a:endParaRPr>
          </a:p>
        </p:txBody>
      </p:sp>
      <p:graphicFrame>
        <p:nvGraphicFramePr>
          <p:cNvPr id="3" name="表格 2"/>
          <p:cNvGraphicFramePr>
            <a:graphicFrameLocks noGrp="1"/>
          </p:cNvGraphicFramePr>
          <p:nvPr>
            <p:extLst/>
          </p:nvPr>
        </p:nvGraphicFramePr>
        <p:xfrm>
          <a:off x="251520" y="1772820"/>
          <a:ext cx="4802332" cy="4392479"/>
        </p:xfrm>
        <a:graphic>
          <a:graphicData uri="http://schemas.openxmlformats.org/drawingml/2006/table">
            <a:tbl>
              <a:tblPr>
                <a:tableStyleId>{5C22544A-7EE6-4342-B048-85BDC9FD1C3A}</a:tableStyleId>
              </a:tblPr>
              <a:tblGrid>
                <a:gridCol w="1430482"/>
                <a:gridCol w="569274"/>
                <a:gridCol w="934192"/>
                <a:gridCol w="934192"/>
                <a:gridCol w="934192"/>
              </a:tblGrid>
              <a:tr h="337883">
                <a:tc>
                  <a:txBody>
                    <a:bodyPr/>
                    <a:lstStyle/>
                    <a:p>
                      <a:pPr algn="l" fontAlgn="ctr"/>
                      <a:r>
                        <a:rPr lang="zh-TW" altLang="en-US" sz="1200" b="1" u="none" strike="noStrike" dirty="0">
                          <a:effectLst/>
                        </a:rPr>
                        <a:t>　</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年度</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en-US" altLang="zh-TW" sz="1200" b="1" u="none" strike="noStrike">
                          <a:effectLst/>
                        </a:rPr>
                        <a:t>103</a:t>
                      </a:r>
                      <a:r>
                        <a:rPr lang="zh-TW" altLang="en-US" sz="1200" b="1" u="none" strike="noStrike">
                          <a:effectLst/>
                        </a:rPr>
                        <a:t>年</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en-US" altLang="zh-TW" sz="1200" b="1" u="none" strike="noStrike">
                          <a:effectLst/>
                        </a:rPr>
                        <a:t>104</a:t>
                      </a:r>
                      <a:r>
                        <a:rPr lang="zh-TW" altLang="en-US" sz="1200" b="1" u="none" strike="noStrike">
                          <a:effectLst/>
                        </a:rPr>
                        <a:t>年</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en-US" altLang="zh-TW" sz="1200" b="1" u="none" strike="noStrike">
                          <a:effectLst/>
                        </a:rPr>
                        <a:t>105</a:t>
                      </a:r>
                      <a:r>
                        <a:rPr lang="zh-TW" altLang="en-US" sz="1200" b="1" u="none" strike="noStrike">
                          <a:effectLst/>
                        </a:rPr>
                        <a:t>年</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r>
              <a:tr h="337883">
                <a:tc>
                  <a:txBody>
                    <a:bodyPr/>
                    <a:lstStyle/>
                    <a:p>
                      <a:pPr algn="l" fontAlgn="ctr"/>
                      <a:r>
                        <a:rPr lang="zh-TW" altLang="en-US" sz="1200" b="1" u="none" strike="noStrike">
                          <a:effectLst/>
                        </a:rPr>
                        <a:t>科目</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　</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合併財報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合併財報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合併財報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r>
              <a:tr h="337883">
                <a:tc>
                  <a:txBody>
                    <a:bodyPr/>
                    <a:lstStyle/>
                    <a:p>
                      <a:pPr algn="l" fontAlgn="ctr"/>
                      <a:r>
                        <a:rPr lang="zh-TW" altLang="en-US" sz="1200" u="none" strike="noStrike">
                          <a:effectLst/>
                        </a:rPr>
                        <a:t>營業收入淨額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1,014,406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1,205,065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1,049,246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營業毛利</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609,072</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696,759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591,656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營業費用</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544.675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576,794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462,035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營業利益</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64,397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119,965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129,621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營業外收支淨額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10,171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-3,777</a:t>
                      </a:r>
                      <a:endParaRPr lang="en-US" altLang="zh-TW" sz="1200" b="0" i="0" u="none" strike="noStrike">
                        <a:solidFill>
                          <a:srgbClr val="FF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-197</a:t>
                      </a:r>
                      <a:endParaRPr lang="en-US" altLang="zh-TW" sz="1200" b="0" i="0" u="none" strike="noStrike">
                        <a:solidFill>
                          <a:srgbClr val="FF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稅前淨利</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74,568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116,188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129,424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稅後淨利</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47,479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72,996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89,720</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每股盈餘</a:t>
                      </a:r>
                      <a:r>
                        <a:rPr lang="en-US" altLang="zh-TW" sz="1200" u="none" strike="noStrike">
                          <a:effectLst/>
                        </a:rPr>
                        <a:t>(</a:t>
                      </a:r>
                      <a:r>
                        <a:rPr lang="zh-TW" altLang="en-US" sz="1200" u="none" strike="noStrike">
                          <a:effectLst/>
                        </a:rPr>
                        <a:t>元</a:t>
                      </a:r>
                      <a:r>
                        <a:rPr lang="en-US" altLang="zh-TW" sz="1200" u="none" strike="noStrike">
                          <a:effectLst/>
                        </a:rPr>
                        <a:t>)</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0.87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1.30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1.45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64,397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119,965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129,621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dirty="0">
                          <a:effectLst/>
                        </a:rPr>
                        <a:t>74,568</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116,188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dirty="0">
                          <a:effectLst/>
                        </a:rPr>
                        <a:t>129,424</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bl>
          </a:graphicData>
        </a:graphic>
      </p:graphicFrame>
      <p:graphicFrame>
        <p:nvGraphicFramePr>
          <p:cNvPr id="7" name="圖表 6"/>
          <p:cNvGraphicFramePr/>
          <p:nvPr/>
        </p:nvGraphicFramePr>
        <p:xfrm>
          <a:off x="5148064" y="1772816"/>
          <a:ext cx="3816424"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7142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13</a:t>
            </a:r>
            <a:endParaRPr lang="zh-TW" altLang="en-US" dirty="0">
              <a:solidFill>
                <a:prstClr val="white"/>
              </a:solidFill>
            </a:endParaRPr>
          </a:p>
        </p:txBody>
      </p:sp>
      <p:sp>
        <p:nvSpPr>
          <p:cNvPr id="3" name="標題 2"/>
          <p:cNvSpPr>
            <a:spLocks noGrp="1"/>
          </p:cNvSpPr>
          <p:nvPr>
            <p:ph type="title"/>
          </p:nvPr>
        </p:nvSpPr>
        <p:spPr/>
        <p:txBody>
          <a:bodyPr>
            <a:normAutofit/>
          </a:bodyPr>
          <a:lstStyle/>
          <a:p>
            <a:r>
              <a:rPr lang="en-US" altLang="zh-TW" sz="3200" dirty="0" smtClean="0"/>
              <a:t>103-105</a:t>
            </a:r>
            <a:r>
              <a:rPr lang="zh-TW" altLang="en-US" sz="3200" dirty="0" smtClean="0"/>
              <a:t>年</a:t>
            </a:r>
            <a:r>
              <a:rPr lang="zh-TW" altLang="en-US" sz="3200" dirty="0"/>
              <a:t>營業利益與稅前利益趨勢</a:t>
            </a:r>
          </a:p>
        </p:txBody>
      </p:sp>
      <p:graphicFrame>
        <p:nvGraphicFramePr>
          <p:cNvPr id="6" name="圖表 5"/>
          <p:cNvGraphicFramePr>
            <a:graphicFrameLocks/>
          </p:cNvGraphicFramePr>
          <p:nvPr>
            <p:extLst>
              <p:ext uri="{D42A27DB-BD31-4B8C-83A1-F6EECF244321}">
                <p14:modId xmlns:p14="http://schemas.microsoft.com/office/powerpoint/2010/main" val="3145697385"/>
              </p:ext>
            </p:extLst>
          </p:nvPr>
        </p:nvGraphicFramePr>
        <p:xfrm>
          <a:off x="611560" y="1628800"/>
          <a:ext cx="7920880" cy="474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472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14</a:t>
            </a:r>
            <a:endParaRPr lang="zh-TW" altLang="en-US" dirty="0">
              <a:solidFill>
                <a:prstClr val="white"/>
              </a:solidFill>
            </a:endParaRPr>
          </a:p>
        </p:txBody>
      </p:sp>
      <p:sp>
        <p:nvSpPr>
          <p:cNvPr id="3" name="標題 2"/>
          <p:cNvSpPr>
            <a:spLocks noGrp="1"/>
          </p:cNvSpPr>
          <p:nvPr>
            <p:ph type="title"/>
          </p:nvPr>
        </p:nvSpPr>
        <p:spPr/>
        <p:txBody>
          <a:bodyPr>
            <a:normAutofit/>
          </a:bodyPr>
          <a:lstStyle/>
          <a:p>
            <a:r>
              <a:rPr lang="en-US" altLang="zh-TW" sz="3200" dirty="0" smtClean="0"/>
              <a:t>103-105</a:t>
            </a:r>
            <a:r>
              <a:rPr lang="zh-TW" altLang="en-US" sz="3200" dirty="0" smtClean="0"/>
              <a:t>年</a:t>
            </a:r>
            <a:r>
              <a:rPr lang="zh-TW" altLang="en-US" sz="3200" dirty="0"/>
              <a:t>產品別營業收入</a:t>
            </a:r>
          </a:p>
        </p:txBody>
      </p:sp>
      <p:graphicFrame>
        <p:nvGraphicFramePr>
          <p:cNvPr id="5" name="圖表 4"/>
          <p:cNvGraphicFramePr>
            <a:graphicFrameLocks/>
          </p:cNvGraphicFramePr>
          <p:nvPr>
            <p:extLst>
              <p:ext uri="{D42A27DB-BD31-4B8C-83A1-F6EECF244321}">
                <p14:modId xmlns:p14="http://schemas.microsoft.com/office/powerpoint/2010/main" val="3703139843"/>
              </p:ext>
            </p:extLst>
          </p:nvPr>
        </p:nvGraphicFramePr>
        <p:xfrm>
          <a:off x="683568" y="1484784"/>
          <a:ext cx="7848872" cy="488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2205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p:txBody>
          <a:bodyPr>
            <a:normAutofit/>
          </a:bodyPr>
          <a:lstStyle/>
          <a:p>
            <a:r>
              <a:rPr lang="en-US" altLang="zh-TW" sz="3200" dirty="0" smtClean="0"/>
              <a:t>103-105</a:t>
            </a:r>
            <a:r>
              <a:rPr lang="zh-TW" altLang="en-US" sz="3200" dirty="0" smtClean="0"/>
              <a:t>年</a:t>
            </a:r>
            <a:r>
              <a:rPr lang="zh-TW" altLang="en-US" sz="3200" dirty="0"/>
              <a:t>研究發展支出</a:t>
            </a:r>
          </a:p>
        </p:txBody>
      </p:sp>
      <p:sp>
        <p:nvSpPr>
          <p:cNvPr id="5"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15</a:t>
            </a:r>
            <a:endParaRPr lang="zh-TW" altLang="en-US" dirty="0">
              <a:solidFill>
                <a:prstClr val="white"/>
              </a:solidFill>
            </a:endParaRPr>
          </a:p>
        </p:txBody>
      </p:sp>
      <p:graphicFrame>
        <p:nvGraphicFramePr>
          <p:cNvPr id="6" name="圖表 5"/>
          <p:cNvGraphicFramePr>
            <a:graphicFrameLocks/>
          </p:cNvGraphicFramePr>
          <p:nvPr>
            <p:extLst>
              <p:ext uri="{D42A27DB-BD31-4B8C-83A1-F6EECF244321}">
                <p14:modId xmlns:p14="http://schemas.microsoft.com/office/powerpoint/2010/main" val="4091563761"/>
              </p:ext>
            </p:extLst>
          </p:nvPr>
        </p:nvGraphicFramePr>
        <p:xfrm>
          <a:off x="457200" y="1556792"/>
          <a:ext cx="8363272"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257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2017</a:t>
            </a:r>
            <a:r>
              <a:rPr lang="zh-TW" altLang="en-US" dirty="0" smtClean="0"/>
              <a:t>年</a:t>
            </a:r>
            <a:r>
              <a:rPr lang="en-US" altLang="zh-TW" dirty="0" smtClean="0"/>
              <a:t>H1</a:t>
            </a:r>
            <a:r>
              <a:rPr lang="zh-TW" altLang="en-US" dirty="0" smtClean="0"/>
              <a:t>經營實效</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55637639"/>
              </p:ext>
            </p:extLst>
          </p:nvPr>
        </p:nvGraphicFramePr>
        <p:xfrm>
          <a:off x="0" y="1412776"/>
          <a:ext cx="914400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2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dirty="0" smtClean="0"/>
              <a:t>拿百磷</a:t>
            </a:r>
            <a:r>
              <a:rPr lang="en-US" altLang="zh-TW" dirty="0" smtClean="0"/>
              <a:t>Global Sales</a:t>
            </a:r>
            <a:br>
              <a:rPr lang="en-US" altLang="zh-TW" dirty="0" smtClean="0"/>
            </a:br>
            <a:r>
              <a:rPr lang="en-US" altLang="zh-TW" dirty="0" smtClean="0"/>
              <a:t>(US-</a:t>
            </a:r>
            <a:r>
              <a:rPr lang="en-US" altLang="zh-TW" dirty="0" err="1" smtClean="0"/>
              <a:t>Keryx</a:t>
            </a:r>
            <a:r>
              <a:rPr lang="en-US" altLang="zh-TW" dirty="0" smtClean="0"/>
              <a:t>)</a:t>
            </a:r>
            <a:endParaRPr lang="zh-TW" altLang="en-US" dirty="0"/>
          </a:p>
        </p:txBody>
      </p:sp>
      <p:graphicFrame>
        <p:nvGraphicFramePr>
          <p:cNvPr id="4" name="圖表 3"/>
          <p:cNvGraphicFramePr/>
          <p:nvPr>
            <p:extLst>
              <p:ext uri="{D42A27DB-BD31-4B8C-83A1-F6EECF244321}">
                <p14:modId xmlns:p14="http://schemas.microsoft.com/office/powerpoint/2010/main" val="3842537996"/>
              </p:ext>
            </p:extLst>
          </p:nvPr>
        </p:nvGraphicFramePr>
        <p:xfrm>
          <a:off x="323528" y="1556792"/>
          <a:ext cx="8208912"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7264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570"/>
            <a:ext cx="8229600" cy="994122"/>
          </a:xfrm>
        </p:spPr>
        <p:txBody>
          <a:bodyPr/>
          <a:lstStyle/>
          <a:p>
            <a:pPr algn="ctr"/>
            <a:r>
              <a:rPr lang="zh-TW" altLang="en-US" dirty="0" smtClean="0"/>
              <a:t>拿百磷 </a:t>
            </a:r>
            <a:r>
              <a:rPr lang="en-US" altLang="zh-TW" dirty="0" smtClean="0"/>
              <a:t>-</a:t>
            </a:r>
            <a:r>
              <a:rPr lang="zh-TW" altLang="en-US" dirty="0" smtClean="0"/>
              <a:t> </a:t>
            </a:r>
            <a:r>
              <a:rPr lang="en-US" altLang="zh-TW" dirty="0" smtClean="0"/>
              <a:t>US</a:t>
            </a:r>
            <a:r>
              <a:rPr lang="zh-TW" altLang="en-US" dirty="0" smtClean="0"/>
              <a:t> </a:t>
            </a:r>
            <a:r>
              <a:rPr lang="en-US" altLang="zh-TW" dirty="0" err="1" smtClean="0"/>
              <a:t>Auryxia</a:t>
            </a:r>
            <a:endParaRPr lang="zh-TW" altLang="en-US" dirty="0"/>
          </a:p>
        </p:txBody>
      </p:sp>
      <p:sp>
        <p:nvSpPr>
          <p:cNvPr id="3" name="內容版面配置區 2"/>
          <p:cNvSpPr>
            <a:spLocks noGrp="1"/>
          </p:cNvSpPr>
          <p:nvPr>
            <p:ph idx="1"/>
          </p:nvPr>
        </p:nvSpPr>
        <p:spPr/>
        <p:txBody>
          <a:bodyPr/>
          <a:lstStyle/>
          <a:p>
            <a:r>
              <a:rPr lang="zh-TW" altLang="en-US" dirty="0" smtClean="0"/>
              <a:t>於</a:t>
            </a:r>
            <a:r>
              <a:rPr lang="en-US" altLang="zh-TW" dirty="0" smtClean="0"/>
              <a:t>2017</a:t>
            </a:r>
            <a:r>
              <a:rPr lang="zh-TW" altLang="en-US" dirty="0" smtClean="0"/>
              <a:t>年</a:t>
            </a:r>
            <a:r>
              <a:rPr lang="en-US" altLang="zh-TW" dirty="0" smtClean="0"/>
              <a:t>06</a:t>
            </a:r>
            <a:r>
              <a:rPr lang="zh-TW" altLang="en-US" dirty="0" smtClean="0"/>
              <a:t>月</a:t>
            </a:r>
            <a:r>
              <a:rPr lang="en-US" altLang="zh-TW" dirty="0" smtClean="0"/>
              <a:t>01</a:t>
            </a:r>
            <a:r>
              <a:rPr lang="zh-TW" altLang="en-US" dirty="0" smtClean="0"/>
              <a:t>日正式被納入</a:t>
            </a:r>
            <a:r>
              <a:rPr lang="en-US" altLang="zh-TW" dirty="0" smtClean="0"/>
              <a:t>Federal Government Medicare Part D</a:t>
            </a:r>
            <a:r>
              <a:rPr lang="zh-TW" altLang="en-US" dirty="0" smtClean="0"/>
              <a:t>給付 </a:t>
            </a:r>
            <a:r>
              <a:rPr lang="en-US" altLang="zh-TW" dirty="0" smtClean="0"/>
              <a:t>(Dialysis</a:t>
            </a:r>
            <a:r>
              <a:rPr lang="zh-TW" altLang="en-US" dirty="0" smtClean="0"/>
              <a:t>市場</a:t>
            </a:r>
            <a:r>
              <a:rPr lang="en-US" altLang="zh-TW" dirty="0" smtClean="0"/>
              <a:t>coverage</a:t>
            </a:r>
            <a:r>
              <a:rPr lang="zh-TW" altLang="en-US" dirty="0" smtClean="0"/>
              <a:t>達</a:t>
            </a:r>
            <a:r>
              <a:rPr lang="en-US" altLang="zh-TW" dirty="0" smtClean="0">
                <a:solidFill>
                  <a:srgbClr val="FF0000"/>
                </a:solidFill>
              </a:rPr>
              <a:t>75%</a:t>
            </a:r>
            <a:r>
              <a:rPr lang="en-US" altLang="zh-TW" dirty="0" smtClean="0"/>
              <a:t>)</a:t>
            </a:r>
            <a:r>
              <a:rPr lang="zh-TW" altLang="en-US" dirty="0" smtClean="0"/>
              <a:t>，</a:t>
            </a:r>
            <a:r>
              <a:rPr lang="zh-TW" altLang="en-US" dirty="0" smtClean="0">
                <a:solidFill>
                  <a:srgbClr val="FF0000"/>
                </a:solidFill>
              </a:rPr>
              <a:t>目前給付率為</a:t>
            </a:r>
            <a:r>
              <a:rPr lang="en-US" altLang="zh-TW" dirty="0" smtClean="0">
                <a:solidFill>
                  <a:srgbClr val="FF0000"/>
                </a:solidFill>
              </a:rPr>
              <a:t>95%</a:t>
            </a:r>
          </a:p>
          <a:p>
            <a:r>
              <a:rPr lang="zh-TW" altLang="en-US" dirty="0" smtClean="0"/>
              <a:t>於</a:t>
            </a:r>
            <a:r>
              <a:rPr lang="en-US" altLang="zh-TW" dirty="0" smtClean="0"/>
              <a:t>2017</a:t>
            </a:r>
            <a:r>
              <a:rPr lang="zh-TW" altLang="en-US" dirty="0" smtClean="0"/>
              <a:t>年</a:t>
            </a:r>
            <a:r>
              <a:rPr lang="en-US" altLang="zh-TW" dirty="0" smtClean="0"/>
              <a:t>01</a:t>
            </a:r>
            <a:r>
              <a:rPr lang="zh-TW" altLang="en-US" dirty="0" smtClean="0"/>
              <a:t>月</a:t>
            </a:r>
            <a:r>
              <a:rPr lang="en-US" altLang="zh-TW" dirty="0" smtClean="0"/>
              <a:t>08</a:t>
            </a:r>
            <a:r>
              <a:rPr lang="zh-TW" altLang="en-US" dirty="0" smtClean="0"/>
              <a:t>日正式向美國</a:t>
            </a:r>
            <a:r>
              <a:rPr lang="en-US" altLang="zh-TW" dirty="0" smtClean="0"/>
              <a:t>FDA</a:t>
            </a:r>
            <a:r>
              <a:rPr lang="zh-TW" altLang="en-US" dirty="0" smtClean="0"/>
              <a:t>申請</a:t>
            </a:r>
            <a:r>
              <a:rPr lang="en-US" altLang="zh-TW" dirty="0" err="1" smtClean="0"/>
              <a:t>sNDA</a:t>
            </a:r>
            <a:r>
              <a:rPr lang="en-US" altLang="zh-TW" dirty="0" smtClean="0"/>
              <a:t>(</a:t>
            </a:r>
            <a:r>
              <a:rPr lang="zh-TW" altLang="en-US" dirty="0" smtClean="0"/>
              <a:t>擴充適應症</a:t>
            </a:r>
            <a:r>
              <a:rPr lang="en-US" altLang="zh-TW" dirty="0" smtClean="0"/>
              <a:t>)</a:t>
            </a:r>
            <a:r>
              <a:rPr lang="zh-TW" altLang="en-US" dirty="0" smtClean="0"/>
              <a:t>，內容為治療成年非洗腎慢性腎病患之缺鐵性貧血適應症， </a:t>
            </a:r>
            <a:r>
              <a:rPr lang="en-US" altLang="zh-TW" dirty="0" smtClean="0"/>
              <a:t>PDUFA</a:t>
            </a:r>
            <a:r>
              <a:rPr lang="zh-TW" altLang="en-US" dirty="0" smtClean="0"/>
              <a:t> </a:t>
            </a:r>
            <a:r>
              <a:rPr lang="en-US" altLang="zh-TW" dirty="0" smtClean="0"/>
              <a:t>DATE</a:t>
            </a:r>
            <a:r>
              <a:rPr lang="zh-TW" altLang="en-US" dirty="0" smtClean="0"/>
              <a:t> </a:t>
            </a:r>
            <a:r>
              <a:rPr lang="en-US" altLang="zh-TW" dirty="0" smtClean="0"/>
              <a:t>:</a:t>
            </a:r>
            <a:r>
              <a:rPr lang="zh-TW" altLang="en-US" dirty="0" smtClean="0"/>
              <a:t> </a:t>
            </a:r>
            <a:r>
              <a:rPr lang="en-US" altLang="zh-TW" dirty="0" smtClean="0">
                <a:solidFill>
                  <a:srgbClr val="FF0000"/>
                </a:solidFill>
              </a:rPr>
              <a:t>2017</a:t>
            </a:r>
            <a:r>
              <a:rPr lang="zh-TW" altLang="en-US" dirty="0" smtClean="0">
                <a:solidFill>
                  <a:srgbClr val="FF0000"/>
                </a:solidFill>
              </a:rPr>
              <a:t>年</a:t>
            </a:r>
            <a:r>
              <a:rPr lang="en-US" altLang="zh-TW" dirty="0" smtClean="0">
                <a:solidFill>
                  <a:srgbClr val="FF0000"/>
                </a:solidFill>
              </a:rPr>
              <a:t>11</a:t>
            </a:r>
            <a:r>
              <a:rPr lang="zh-TW" altLang="en-US" dirty="0" smtClean="0">
                <a:solidFill>
                  <a:srgbClr val="FF0000"/>
                </a:solidFill>
              </a:rPr>
              <a:t>月</a:t>
            </a:r>
            <a:r>
              <a:rPr lang="en-US" altLang="zh-TW" dirty="0" smtClean="0">
                <a:solidFill>
                  <a:srgbClr val="FF0000"/>
                </a:solidFill>
              </a:rPr>
              <a:t>06</a:t>
            </a:r>
            <a:r>
              <a:rPr lang="zh-TW" altLang="en-US" dirty="0" smtClean="0">
                <a:solidFill>
                  <a:srgbClr val="FF0000"/>
                </a:solidFill>
              </a:rPr>
              <a:t>日</a:t>
            </a:r>
            <a:endParaRPr lang="en-US" altLang="zh-TW" dirty="0" smtClean="0">
              <a:solidFill>
                <a:srgbClr val="FF0000"/>
              </a:solidFill>
            </a:endParaRPr>
          </a:p>
          <a:p>
            <a:r>
              <a:rPr lang="en-US" altLang="zh-TW" dirty="0" smtClean="0"/>
              <a:t>Q1</a:t>
            </a:r>
            <a:r>
              <a:rPr lang="zh-TW" altLang="en-US" dirty="0" smtClean="0"/>
              <a:t>法說公告全年財測為</a:t>
            </a:r>
            <a:r>
              <a:rPr lang="en-US" altLang="zh-TW" dirty="0" smtClean="0"/>
              <a:t>6,000</a:t>
            </a:r>
            <a:r>
              <a:rPr lang="zh-TW" altLang="en-US" dirty="0" smtClean="0"/>
              <a:t>萬美元，</a:t>
            </a:r>
            <a:r>
              <a:rPr lang="en-US" altLang="zh-TW" dirty="0" smtClean="0"/>
              <a:t>Q2</a:t>
            </a:r>
            <a:r>
              <a:rPr lang="zh-TW" altLang="en-US" dirty="0" smtClean="0"/>
              <a:t>法說公告全年財測調升為</a:t>
            </a:r>
            <a:r>
              <a:rPr lang="en-US" altLang="zh-TW" dirty="0" smtClean="0">
                <a:solidFill>
                  <a:srgbClr val="FF0000"/>
                </a:solidFill>
              </a:rPr>
              <a:t>6,600</a:t>
            </a:r>
            <a:r>
              <a:rPr lang="zh-TW" altLang="en-US" dirty="0" smtClean="0">
                <a:solidFill>
                  <a:srgbClr val="FF0000"/>
                </a:solidFill>
              </a:rPr>
              <a:t>萬美元 </a:t>
            </a:r>
            <a:r>
              <a:rPr lang="en-US" altLang="zh-TW" dirty="0" smtClean="0"/>
              <a:t>(</a:t>
            </a:r>
            <a:r>
              <a:rPr lang="zh-TW" altLang="en-US" dirty="0" smtClean="0">
                <a:solidFill>
                  <a:srgbClr val="FF0000"/>
                </a:solidFill>
              </a:rPr>
              <a:t>較</a:t>
            </a:r>
            <a:r>
              <a:rPr lang="en-US" altLang="zh-TW" dirty="0" smtClean="0">
                <a:solidFill>
                  <a:srgbClr val="FF0000"/>
                </a:solidFill>
              </a:rPr>
              <a:t>2016</a:t>
            </a:r>
            <a:r>
              <a:rPr lang="zh-TW" altLang="en-US" dirty="0" smtClean="0">
                <a:solidFill>
                  <a:srgbClr val="FF0000"/>
                </a:solidFill>
              </a:rPr>
              <a:t>年的</a:t>
            </a:r>
            <a:r>
              <a:rPr lang="en-US" altLang="zh-TW" dirty="0" smtClean="0">
                <a:solidFill>
                  <a:srgbClr val="FF0000"/>
                </a:solidFill>
              </a:rPr>
              <a:t>2,722</a:t>
            </a:r>
            <a:r>
              <a:rPr lang="zh-TW" altLang="en-US" dirty="0" smtClean="0">
                <a:solidFill>
                  <a:srgbClr val="FF0000"/>
                </a:solidFill>
              </a:rPr>
              <a:t>萬美元成長約為</a:t>
            </a:r>
            <a:r>
              <a:rPr lang="en-US" altLang="zh-TW" dirty="0" smtClean="0">
                <a:solidFill>
                  <a:srgbClr val="FF0000"/>
                </a:solidFill>
              </a:rPr>
              <a:t>242.46%</a:t>
            </a:r>
            <a:r>
              <a:rPr lang="en-US" altLang="zh-TW" dirty="0" smtClean="0"/>
              <a:t>)</a:t>
            </a:r>
          </a:p>
          <a:p>
            <a:pPr marL="0" indent="0">
              <a:buNone/>
            </a:pPr>
            <a:endParaRPr lang="zh-TW" altLang="en-US" dirty="0"/>
          </a:p>
        </p:txBody>
      </p:sp>
    </p:spTree>
    <p:extLst>
      <p:ext uri="{BB962C8B-B14F-4D97-AF65-F5344CB8AC3E}">
        <p14:creationId xmlns:p14="http://schemas.microsoft.com/office/powerpoint/2010/main" val="152408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descr="美國地圖01.jpg"/>
          <p:cNvPicPr>
            <a:picLocks noChangeAspect="1"/>
          </p:cNvPicPr>
          <p:nvPr/>
        </p:nvPicPr>
        <p:blipFill>
          <a:blip r:embed="rId2" cstate="print">
            <a:lum bright="65000" contrast="-75000"/>
          </a:blip>
          <a:srcRect t="18190" r="5971" b="13900"/>
          <a:stretch>
            <a:fillRect/>
          </a:stretch>
        </p:blipFill>
        <p:spPr>
          <a:xfrm>
            <a:off x="971600" y="2132856"/>
            <a:ext cx="5584450" cy="3749559"/>
          </a:xfrm>
          <a:prstGeom prst="rect">
            <a:avLst/>
          </a:prstGeom>
        </p:spPr>
      </p:pic>
      <p:sp>
        <p:nvSpPr>
          <p:cNvPr id="2" name="標題 1"/>
          <p:cNvSpPr>
            <a:spLocks noGrp="1"/>
          </p:cNvSpPr>
          <p:nvPr>
            <p:ph type="title"/>
          </p:nvPr>
        </p:nvSpPr>
        <p:spPr/>
        <p:txBody>
          <a:bodyPr>
            <a:normAutofit fontScale="90000"/>
          </a:bodyPr>
          <a:lstStyle/>
          <a:p>
            <a:pPr algn="ctr"/>
            <a:r>
              <a:rPr lang="zh-TW" altLang="en-US" dirty="0"/>
              <a:t>全球</a:t>
            </a:r>
            <a:r>
              <a:rPr lang="zh-TW" altLang="en-US" dirty="0">
                <a:solidFill>
                  <a:srgbClr val="FF0000"/>
                </a:solidFill>
              </a:rPr>
              <a:t>唯一雙效型</a:t>
            </a:r>
            <a:r>
              <a:rPr lang="zh-TW" altLang="en-US" dirty="0"/>
              <a:t>非鋁非鈣新型磷結合劑</a:t>
            </a:r>
            <a:r>
              <a:rPr lang="en-US" altLang="zh-TW" dirty="0"/>
              <a:t/>
            </a:r>
            <a:br>
              <a:rPr lang="en-US" altLang="zh-TW" dirty="0"/>
            </a:br>
            <a:r>
              <a:rPr lang="en-US" altLang="zh-TW" dirty="0"/>
              <a:t>(US Market)</a:t>
            </a:r>
            <a:endParaRPr lang="zh-TW" altLang="en-US" dirty="0"/>
          </a:p>
        </p:txBody>
      </p:sp>
      <p:pic>
        <p:nvPicPr>
          <p:cNvPr id="1029" name="Picture 5"/>
          <p:cNvPicPr>
            <a:picLocks noChangeAspect="1" noChangeArrowheads="1"/>
          </p:cNvPicPr>
          <p:nvPr/>
        </p:nvPicPr>
        <p:blipFill>
          <a:blip r:embed="rId3" cstate="print"/>
          <a:srcRect l="16767" t="35964" r="80017" b="53231"/>
          <a:stretch>
            <a:fillRect/>
          </a:stretch>
        </p:blipFill>
        <p:spPr bwMode="auto">
          <a:xfrm>
            <a:off x="6961858" y="5877272"/>
            <a:ext cx="418454" cy="790414"/>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l="17029" t="57326" r="79660" b="31621"/>
          <a:stretch>
            <a:fillRect/>
          </a:stretch>
        </p:blipFill>
        <p:spPr bwMode="auto">
          <a:xfrm>
            <a:off x="6229366" y="3645024"/>
            <a:ext cx="430866" cy="80853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6241" t="24407" r="79421" b="64036"/>
          <a:stretch>
            <a:fillRect/>
          </a:stretch>
        </p:blipFill>
        <p:spPr bwMode="auto">
          <a:xfrm>
            <a:off x="1084619" y="4743795"/>
            <a:ext cx="564407" cy="84544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l="16241" t="24407" r="79421" b="64036"/>
          <a:stretch>
            <a:fillRect/>
          </a:stretch>
        </p:blipFill>
        <p:spPr bwMode="auto">
          <a:xfrm>
            <a:off x="1631329" y="4743795"/>
            <a:ext cx="564407" cy="845445"/>
          </a:xfrm>
          <a:prstGeom prst="rect">
            <a:avLst/>
          </a:prstGeom>
          <a:noFill/>
          <a:ln w="9525">
            <a:noFill/>
            <a:miter lim="800000"/>
            <a:headEnd/>
            <a:tailEnd/>
          </a:ln>
        </p:spPr>
      </p:pic>
      <p:sp>
        <p:nvSpPr>
          <p:cNvPr id="16" name="圓角矩形 15"/>
          <p:cNvSpPr/>
          <p:nvPr/>
        </p:nvSpPr>
        <p:spPr>
          <a:xfrm>
            <a:off x="395536" y="3663675"/>
            <a:ext cx="2592288" cy="10801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FF00"/>
                </a:solidFill>
              </a:rPr>
              <a:t>350,000-450,000</a:t>
            </a:r>
          </a:p>
          <a:p>
            <a:pPr algn="ctr"/>
            <a:r>
              <a:rPr lang="en-US" altLang="zh-TW" sz="2400" b="1" dirty="0" smtClean="0">
                <a:solidFill>
                  <a:srgbClr val="FFFF00"/>
                </a:solidFill>
              </a:rPr>
              <a:t>Dialysis Patients</a:t>
            </a:r>
          </a:p>
        </p:txBody>
      </p:sp>
      <p:pic>
        <p:nvPicPr>
          <p:cNvPr id="17" name="Picture 5"/>
          <p:cNvPicPr>
            <a:picLocks noChangeAspect="1" noChangeArrowheads="1"/>
          </p:cNvPicPr>
          <p:nvPr/>
        </p:nvPicPr>
        <p:blipFill>
          <a:blip r:embed="rId3" cstate="print"/>
          <a:srcRect l="17029" t="57326" r="79660" b="31621"/>
          <a:stretch>
            <a:fillRect/>
          </a:stretch>
        </p:blipFill>
        <p:spPr bwMode="auto">
          <a:xfrm>
            <a:off x="6733422" y="3645024"/>
            <a:ext cx="430866" cy="808539"/>
          </a:xfrm>
          <a:prstGeom prst="rect">
            <a:avLst/>
          </a:prstGeom>
          <a:noFill/>
          <a:ln w="9525">
            <a:noFill/>
            <a:miter lim="800000"/>
            <a:headEnd/>
            <a:tailEnd/>
          </a:ln>
        </p:spPr>
      </p:pic>
      <p:pic>
        <p:nvPicPr>
          <p:cNvPr id="19" name="Picture 5"/>
          <p:cNvPicPr>
            <a:picLocks noChangeAspect="1" noChangeArrowheads="1"/>
          </p:cNvPicPr>
          <p:nvPr/>
        </p:nvPicPr>
        <p:blipFill>
          <a:blip r:embed="rId3" cstate="print"/>
          <a:srcRect l="16767" t="35964" r="80017" b="53231"/>
          <a:stretch>
            <a:fillRect/>
          </a:stretch>
        </p:blipFill>
        <p:spPr bwMode="auto">
          <a:xfrm>
            <a:off x="6457802" y="5877272"/>
            <a:ext cx="418454" cy="790414"/>
          </a:xfrm>
          <a:prstGeom prst="rect">
            <a:avLst/>
          </a:prstGeom>
          <a:noFill/>
          <a:ln w="9525">
            <a:noFill/>
            <a:miter lim="800000"/>
            <a:headEnd/>
            <a:tailEnd/>
          </a:ln>
        </p:spPr>
      </p:pic>
      <p:sp>
        <p:nvSpPr>
          <p:cNvPr id="21" name="圓角矩形 20"/>
          <p:cNvSpPr/>
          <p:nvPr/>
        </p:nvSpPr>
        <p:spPr>
          <a:xfrm>
            <a:off x="5292080" y="2564904"/>
            <a:ext cx="2880320" cy="10801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zh-TW" b="1" dirty="0" smtClean="0">
                <a:solidFill>
                  <a:srgbClr val="000066"/>
                </a:solidFill>
              </a:rPr>
              <a:t>650,000 </a:t>
            </a:r>
          </a:p>
          <a:p>
            <a:pPr algn="ctr">
              <a:lnSpc>
                <a:spcPts val="1500"/>
              </a:lnSpc>
            </a:pPr>
            <a:r>
              <a:rPr lang="en-US" altLang="zh-TW" b="1" dirty="0" smtClean="0">
                <a:solidFill>
                  <a:srgbClr val="000066"/>
                </a:solidFill>
              </a:rPr>
              <a:t>Treated with IDA</a:t>
            </a:r>
          </a:p>
          <a:p>
            <a:pPr algn="ctr">
              <a:lnSpc>
                <a:spcPts val="1500"/>
              </a:lnSpc>
            </a:pPr>
            <a:r>
              <a:rPr lang="en-US" altLang="zh-TW" b="1" dirty="0" smtClean="0">
                <a:solidFill>
                  <a:srgbClr val="000066"/>
                </a:solidFill>
              </a:rPr>
              <a:t>+</a:t>
            </a:r>
          </a:p>
          <a:p>
            <a:pPr algn="ctr">
              <a:lnSpc>
                <a:spcPts val="1500"/>
              </a:lnSpc>
            </a:pPr>
            <a:r>
              <a:rPr lang="en-US" altLang="zh-TW" b="1" dirty="0" smtClean="0">
                <a:solidFill>
                  <a:srgbClr val="000066"/>
                </a:solidFill>
              </a:rPr>
              <a:t>250,000-400,000 </a:t>
            </a:r>
          </a:p>
          <a:p>
            <a:pPr algn="ctr">
              <a:lnSpc>
                <a:spcPts val="1500"/>
              </a:lnSpc>
            </a:pPr>
            <a:r>
              <a:rPr lang="en-US" altLang="zh-TW" b="1" dirty="0" smtClean="0">
                <a:solidFill>
                  <a:srgbClr val="000066"/>
                </a:solidFill>
              </a:rPr>
              <a:t>Potential IDA Candidates</a:t>
            </a:r>
            <a:endParaRPr lang="zh-TW" altLang="en-US" b="1" dirty="0">
              <a:solidFill>
                <a:srgbClr val="000066"/>
              </a:solidFill>
            </a:endParaRPr>
          </a:p>
        </p:txBody>
      </p:sp>
      <p:sp>
        <p:nvSpPr>
          <p:cNvPr id="22" name="矩形 21"/>
          <p:cNvSpPr/>
          <p:nvPr/>
        </p:nvSpPr>
        <p:spPr>
          <a:xfrm>
            <a:off x="3851920" y="2708920"/>
            <a:ext cx="1433405" cy="830997"/>
          </a:xfrm>
          <a:prstGeom prst="rect">
            <a:avLst/>
          </a:prstGeom>
        </p:spPr>
        <p:txBody>
          <a:bodyPr wrap="none">
            <a:spAutoFit/>
          </a:bodyPr>
          <a:lstStyle/>
          <a:p>
            <a:pPr algn="ctr"/>
            <a:r>
              <a:rPr lang="en-US" altLang="zh-TW" sz="2400" b="1" dirty="0" smtClean="0">
                <a:solidFill>
                  <a:srgbClr val="000066"/>
                </a:solidFill>
              </a:rPr>
              <a:t>1,700,000</a:t>
            </a:r>
          </a:p>
          <a:p>
            <a:pPr algn="ctr"/>
            <a:r>
              <a:rPr lang="en-US" altLang="zh-TW" sz="2400" b="1" dirty="0" smtClean="0">
                <a:solidFill>
                  <a:srgbClr val="000066"/>
                </a:solidFill>
              </a:rPr>
              <a:t>NDD-CKD</a:t>
            </a:r>
          </a:p>
        </p:txBody>
      </p:sp>
      <p:sp>
        <p:nvSpPr>
          <p:cNvPr id="23" name="圓角矩形 22"/>
          <p:cNvSpPr/>
          <p:nvPr/>
        </p:nvSpPr>
        <p:spPr>
          <a:xfrm>
            <a:off x="5364088" y="4725144"/>
            <a:ext cx="2736304" cy="1080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tx2">
                    <a:lumMod val="50000"/>
                  </a:schemeClr>
                </a:solidFill>
              </a:rPr>
              <a:t>2,600,000 </a:t>
            </a:r>
          </a:p>
          <a:p>
            <a:pPr algn="ctr"/>
            <a:r>
              <a:rPr lang="en-US" altLang="zh-TW" sz="2400" b="1" dirty="0" smtClean="0">
                <a:solidFill>
                  <a:schemeClr val="tx2">
                    <a:lumMod val="50000"/>
                  </a:schemeClr>
                </a:solidFill>
              </a:rPr>
              <a:t>CKD Patients in US</a:t>
            </a:r>
            <a:endParaRPr lang="zh-TW" altLang="en-US" sz="2400" b="1" dirty="0">
              <a:solidFill>
                <a:schemeClr val="tx2">
                  <a:lumMod val="50000"/>
                </a:schemeClr>
              </a:solidFill>
            </a:endParaRPr>
          </a:p>
        </p:txBody>
      </p:sp>
      <p:pic>
        <p:nvPicPr>
          <p:cNvPr id="24" name="Picture 5"/>
          <p:cNvPicPr>
            <a:picLocks noChangeAspect="1" noChangeArrowheads="1"/>
          </p:cNvPicPr>
          <p:nvPr/>
        </p:nvPicPr>
        <p:blipFill>
          <a:blip r:embed="rId3" cstate="print"/>
          <a:srcRect l="16767" t="35964" r="80017" b="53231"/>
          <a:stretch>
            <a:fillRect/>
          </a:stretch>
        </p:blipFill>
        <p:spPr bwMode="auto">
          <a:xfrm>
            <a:off x="5953746" y="5877272"/>
            <a:ext cx="418454" cy="790414"/>
          </a:xfrm>
          <a:prstGeom prst="rect">
            <a:avLst/>
          </a:prstGeom>
          <a:noFill/>
          <a:ln w="9525">
            <a:noFill/>
            <a:miter lim="800000"/>
            <a:headEnd/>
            <a:tailEnd/>
          </a:ln>
        </p:spPr>
      </p:pic>
      <p:pic>
        <p:nvPicPr>
          <p:cNvPr id="27" name="Picture 2"/>
          <p:cNvPicPr>
            <a:picLocks noChangeAspect="1" noChangeArrowheads="1"/>
          </p:cNvPicPr>
          <p:nvPr/>
        </p:nvPicPr>
        <p:blipFill>
          <a:blip r:embed="rId5" cstate="print"/>
          <a:srcRect l="80248" t="24609" r="8130" b="58657"/>
          <a:stretch>
            <a:fillRect/>
          </a:stretch>
        </p:blipFill>
        <p:spPr bwMode="auto">
          <a:xfrm>
            <a:off x="1763688" y="2420888"/>
            <a:ext cx="792088" cy="641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3"/>
          <p:cNvPicPr>
            <a:picLocks noChangeAspect="1" noChangeArrowheads="1"/>
          </p:cNvPicPr>
          <p:nvPr/>
        </p:nvPicPr>
        <p:blipFill>
          <a:blip r:embed="rId6" cstate="print"/>
          <a:srcRect l="11069" t="15750" r="76756" b="77359"/>
          <a:stretch>
            <a:fillRect/>
          </a:stretch>
        </p:blipFill>
        <p:spPr bwMode="auto">
          <a:xfrm>
            <a:off x="179512" y="2564904"/>
            <a:ext cx="1357865" cy="432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4"/>
          <p:cNvPicPr>
            <a:picLocks noChangeAspect="1" noChangeArrowheads="1"/>
          </p:cNvPicPr>
          <p:nvPr/>
        </p:nvPicPr>
        <p:blipFill>
          <a:blip r:embed="rId7" cstate="print"/>
          <a:srcRect l="6279" t="22438" r="85041" b="71528"/>
          <a:stretch>
            <a:fillRect/>
          </a:stretch>
        </p:blipFill>
        <p:spPr bwMode="auto">
          <a:xfrm>
            <a:off x="0" y="3140968"/>
            <a:ext cx="1129332" cy="441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圖片 29"/>
          <p:cNvPicPr>
            <a:picLocks noChangeAspect="1"/>
          </p:cNvPicPr>
          <p:nvPr/>
        </p:nvPicPr>
        <p:blipFill>
          <a:blip r:embed="rId8" cstate="print">
            <a:extLst>
              <a:ext uri="{28A0092B-C50C-407E-A947-70E740481C1C}">
                <a14:useLocalDpi xmlns:a14="http://schemas.microsoft.com/office/drawing/2010/main" val="0"/>
              </a:ext>
            </a:extLst>
          </a:blip>
          <a:srcRect l="4805" t="29034" r="61421" b="17200"/>
          <a:stretch>
            <a:fillRect/>
          </a:stretch>
        </p:blipFill>
        <p:spPr>
          <a:xfrm>
            <a:off x="1403648" y="3140968"/>
            <a:ext cx="954980" cy="452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向下箭號 30"/>
          <p:cNvSpPr/>
          <p:nvPr/>
        </p:nvSpPr>
        <p:spPr>
          <a:xfrm>
            <a:off x="7596336" y="3789040"/>
            <a:ext cx="432048" cy="864096"/>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0032" y="1501951"/>
            <a:ext cx="3572248" cy="1062953"/>
          </a:xfrm>
          <a:prstGeom prst="rect">
            <a:avLst/>
          </a:prstGeom>
        </p:spPr>
      </p:pic>
    </p:spTree>
    <p:extLst>
      <p:ext uri="{BB962C8B-B14F-4D97-AF65-F5344CB8AC3E}">
        <p14:creationId xmlns:p14="http://schemas.microsoft.com/office/powerpoint/2010/main" val="418279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zh-TW" altLang="en-US" dirty="0" smtClean="0"/>
              <a:t>拿百磷</a:t>
            </a:r>
            <a:r>
              <a:rPr lang="en-US" altLang="zh-TW" dirty="0" smtClean="0"/>
              <a:t>Global Sales</a:t>
            </a:r>
            <a:br>
              <a:rPr lang="en-US" altLang="zh-TW" dirty="0" smtClean="0"/>
            </a:br>
            <a:r>
              <a:rPr lang="en-US" altLang="zh-TW" dirty="0" smtClean="0"/>
              <a:t>(JP-Torii)</a:t>
            </a:r>
            <a:endParaRPr lang="zh-TW" altLang="en-US" dirty="0"/>
          </a:p>
        </p:txBody>
      </p:sp>
      <p:graphicFrame>
        <p:nvGraphicFramePr>
          <p:cNvPr id="5" name="圖表 4"/>
          <p:cNvGraphicFramePr/>
          <p:nvPr/>
        </p:nvGraphicFramePr>
        <p:xfrm>
          <a:off x="323528" y="1556792"/>
          <a:ext cx="8568952" cy="5096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832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拿百磷 </a:t>
            </a:r>
            <a:r>
              <a:rPr lang="en-US" altLang="zh-TW" dirty="0" smtClean="0"/>
              <a:t>-</a:t>
            </a:r>
            <a:r>
              <a:rPr lang="zh-TW" altLang="en-US" dirty="0" smtClean="0"/>
              <a:t> </a:t>
            </a:r>
            <a:r>
              <a:rPr lang="en-US" altLang="zh-TW" dirty="0" smtClean="0"/>
              <a:t>Japan</a:t>
            </a:r>
            <a:r>
              <a:rPr lang="zh-TW" altLang="en-US" dirty="0" smtClean="0"/>
              <a:t> </a:t>
            </a:r>
            <a:r>
              <a:rPr lang="en-US" altLang="zh-TW" dirty="0" err="1" smtClean="0"/>
              <a:t>Riona</a:t>
            </a:r>
            <a:endParaRPr lang="zh-TW" altLang="en-US" dirty="0"/>
          </a:p>
        </p:txBody>
      </p:sp>
      <p:sp>
        <p:nvSpPr>
          <p:cNvPr id="3" name="內容版面配置區 2"/>
          <p:cNvSpPr>
            <a:spLocks noGrp="1"/>
          </p:cNvSpPr>
          <p:nvPr>
            <p:ph idx="1"/>
          </p:nvPr>
        </p:nvSpPr>
        <p:spPr/>
        <p:txBody>
          <a:bodyPr/>
          <a:lstStyle/>
          <a:p>
            <a:r>
              <a:rPr lang="zh-TW" altLang="en-US" dirty="0" smtClean="0"/>
              <a:t>目前進行</a:t>
            </a:r>
            <a:r>
              <a:rPr lang="en-US" altLang="zh-TW" dirty="0" smtClean="0"/>
              <a:t>Phase</a:t>
            </a:r>
            <a:r>
              <a:rPr lang="zh-TW" altLang="en-US" dirty="0" smtClean="0"/>
              <a:t> </a:t>
            </a:r>
            <a:r>
              <a:rPr lang="en-US" altLang="zh-TW" dirty="0" smtClean="0"/>
              <a:t>II</a:t>
            </a:r>
            <a:r>
              <a:rPr lang="zh-TW" altLang="en-US" dirty="0" smtClean="0"/>
              <a:t> </a:t>
            </a:r>
            <a:r>
              <a:rPr lang="en-US" altLang="zh-TW" dirty="0" smtClean="0"/>
              <a:t>Iron</a:t>
            </a:r>
            <a:r>
              <a:rPr lang="zh-TW" altLang="en-US" dirty="0" smtClean="0"/>
              <a:t> </a:t>
            </a:r>
            <a:r>
              <a:rPr lang="en-US" altLang="zh-TW" dirty="0" smtClean="0"/>
              <a:t>Deficiency</a:t>
            </a:r>
            <a:r>
              <a:rPr lang="zh-TW" altLang="en-US" dirty="0" smtClean="0"/>
              <a:t> </a:t>
            </a:r>
            <a:r>
              <a:rPr lang="en-US" altLang="zh-TW" dirty="0" smtClean="0"/>
              <a:t>Anemia</a:t>
            </a:r>
          </a:p>
          <a:p>
            <a:r>
              <a:rPr lang="en-US" altLang="zh-TW" dirty="0" smtClean="0"/>
              <a:t>2017</a:t>
            </a:r>
            <a:r>
              <a:rPr lang="zh-TW" altLang="en-US" dirty="0" smtClean="0"/>
              <a:t>全年財測目標 </a:t>
            </a:r>
            <a:r>
              <a:rPr lang="en-US" altLang="zh-TW" dirty="0" smtClean="0"/>
              <a:t>:</a:t>
            </a:r>
            <a:r>
              <a:rPr lang="zh-TW" altLang="en-US" dirty="0" smtClean="0"/>
              <a:t> </a:t>
            </a:r>
            <a:r>
              <a:rPr lang="en-US" altLang="zh-TW" dirty="0" smtClean="0">
                <a:solidFill>
                  <a:srgbClr val="FF0000"/>
                </a:solidFill>
              </a:rPr>
              <a:t>62.40</a:t>
            </a:r>
            <a:r>
              <a:rPr lang="zh-TW" altLang="en-US" dirty="0" smtClean="0">
                <a:solidFill>
                  <a:srgbClr val="FF0000"/>
                </a:solidFill>
              </a:rPr>
              <a:t>億日圓 </a:t>
            </a:r>
            <a:r>
              <a:rPr lang="en-US" altLang="zh-TW" dirty="0" smtClean="0"/>
              <a:t>(</a:t>
            </a:r>
            <a:r>
              <a:rPr lang="zh-TW" altLang="en-US" dirty="0" smtClean="0">
                <a:solidFill>
                  <a:srgbClr val="FF0000"/>
                </a:solidFill>
              </a:rPr>
              <a:t>較</a:t>
            </a:r>
            <a:r>
              <a:rPr lang="en-US" altLang="zh-TW" dirty="0" smtClean="0">
                <a:solidFill>
                  <a:srgbClr val="FF0000"/>
                </a:solidFill>
              </a:rPr>
              <a:t>2016</a:t>
            </a:r>
            <a:r>
              <a:rPr lang="zh-TW" altLang="en-US" dirty="0" smtClean="0">
                <a:solidFill>
                  <a:srgbClr val="FF0000"/>
                </a:solidFill>
              </a:rPr>
              <a:t>年的</a:t>
            </a:r>
            <a:r>
              <a:rPr lang="en-US" altLang="zh-TW" dirty="0" smtClean="0">
                <a:solidFill>
                  <a:srgbClr val="FF0000"/>
                </a:solidFill>
              </a:rPr>
              <a:t>56.34</a:t>
            </a:r>
            <a:r>
              <a:rPr lang="zh-TW" altLang="en-US" dirty="0" smtClean="0">
                <a:solidFill>
                  <a:srgbClr val="FF0000"/>
                </a:solidFill>
              </a:rPr>
              <a:t>億日圓成長約為</a:t>
            </a:r>
            <a:r>
              <a:rPr lang="en-US" altLang="zh-TW" dirty="0" smtClean="0">
                <a:solidFill>
                  <a:srgbClr val="FF0000"/>
                </a:solidFill>
              </a:rPr>
              <a:t>10.75%</a:t>
            </a:r>
            <a:r>
              <a:rPr lang="en-US" altLang="zh-TW" dirty="0" smtClean="0"/>
              <a:t>)</a:t>
            </a:r>
            <a:endParaRPr lang="zh-TW" altLang="en-US" dirty="0"/>
          </a:p>
        </p:txBody>
      </p:sp>
    </p:spTree>
    <p:extLst>
      <p:ext uri="{BB962C8B-B14F-4D97-AF65-F5344CB8AC3E}">
        <p14:creationId xmlns:p14="http://schemas.microsoft.com/office/powerpoint/2010/main" val="422969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簡報大綱</a:t>
            </a:r>
            <a:endParaRPr lang="zh-TW" altLang="en-US" dirty="0"/>
          </a:p>
        </p:txBody>
      </p:sp>
      <p:sp>
        <p:nvSpPr>
          <p:cNvPr id="3" name="內容版面配置區 2"/>
          <p:cNvSpPr>
            <a:spLocks noGrp="1"/>
          </p:cNvSpPr>
          <p:nvPr>
            <p:ph idx="1"/>
          </p:nvPr>
        </p:nvSpPr>
        <p:spPr/>
        <p:txBody>
          <a:bodyPr/>
          <a:lstStyle/>
          <a:p>
            <a:r>
              <a:rPr lang="zh-TW" altLang="en-US" sz="4000" dirty="0" smtClean="0"/>
              <a:t>寶齡富錦公司簡介</a:t>
            </a:r>
            <a:endParaRPr lang="en-US" altLang="zh-TW" sz="4000" dirty="0" smtClean="0"/>
          </a:p>
          <a:p>
            <a:r>
              <a:rPr lang="zh-TW" altLang="en-US" sz="4000" dirty="0" smtClean="0"/>
              <a:t>寶齡富錦核心事業體</a:t>
            </a:r>
            <a:endParaRPr lang="en-US" altLang="zh-TW" sz="4000" dirty="0" smtClean="0"/>
          </a:p>
          <a:p>
            <a:r>
              <a:rPr lang="en-US" altLang="zh-TW" sz="4000" dirty="0" smtClean="0"/>
              <a:t>2014 ~ 2016</a:t>
            </a:r>
            <a:r>
              <a:rPr lang="zh-TW" altLang="en-US" sz="4000" dirty="0" smtClean="0"/>
              <a:t>近</a:t>
            </a:r>
            <a:r>
              <a:rPr lang="en-US" altLang="zh-TW" sz="4000" dirty="0" smtClean="0"/>
              <a:t>3</a:t>
            </a:r>
            <a:r>
              <a:rPr lang="zh-TW" altLang="en-US" sz="4000" dirty="0" smtClean="0"/>
              <a:t>年財務重點回顧</a:t>
            </a:r>
            <a:endParaRPr lang="en-US" altLang="zh-TW" sz="4000" dirty="0" smtClean="0"/>
          </a:p>
          <a:p>
            <a:r>
              <a:rPr lang="en-US" altLang="zh-TW" sz="4000" dirty="0" smtClean="0"/>
              <a:t>2017</a:t>
            </a:r>
            <a:r>
              <a:rPr lang="zh-TW" altLang="en-US" sz="4000" dirty="0" smtClean="0"/>
              <a:t>上半年財務走勢</a:t>
            </a:r>
            <a:endParaRPr lang="en-US" altLang="zh-TW" sz="4000" dirty="0" smtClean="0"/>
          </a:p>
          <a:p>
            <a:r>
              <a:rPr lang="en-US" altLang="zh-TW" sz="4000" dirty="0" smtClean="0"/>
              <a:t>2017</a:t>
            </a:r>
            <a:r>
              <a:rPr lang="zh-TW" altLang="en-US" sz="4000" dirty="0" smtClean="0"/>
              <a:t>年營運展望</a:t>
            </a:r>
            <a:endParaRPr lang="en-US" altLang="zh-TW" sz="4000" dirty="0" smtClean="0"/>
          </a:p>
          <a:p>
            <a:r>
              <a:rPr lang="zh-TW" altLang="en-US" sz="4000" dirty="0" smtClean="0"/>
              <a:t>未來成長策略分享</a:t>
            </a:r>
            <a:endParaRPr lang="en-US" altLang="zh-TW" sz="4000" dirty="0" smtClean="0"/>
          </a:p>
          <a:p>
            <a:endParaRPr lang="zh-TW" altLang="en-US" dirty="0"/>
          </a:p>
        </p:txBody>
      </p:sp>
    </p:spTree>
    <p:extLst>
      <p:ext uri="{BB962C8B-B14F-4D97-AF65-F5344CB8AC3E}">
        <p14:creationId xmlns:p14="http://schemas.microsoft.com/office/powerpoint/2010/main" val="2488577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拿百磷 </a:t>
            </a:r>
            <a:r>
              <a:rPr lang="en-US" altLang="zh-TW" dirty="0" smtClean="0"/>
              <a:t>– Korea (KKKR)</a:t>
            </a:r>
            <a:r>
              <a:rPr lang="zh-TW" altLang="en-US" dirty="0" smtClean="0"/>
              <a:t>進度</a:t>
            </a:r>
            <a:endParaRPr lang="zh-TW" altLang="en-US" dirty="0"/>
          </a:p>
        </p:txBody>
      </p:sp>
      <p:sp>
        <p:nvSpPr>
          <p:cNvPr id="3" name="內容版面配置區 2"/>
          <p:cNvSpPr>
            <a:spLocks noGrp="1"/>
          </p:cNvSpPr>
          <p:nvPr>
            <p:ph idx="1"/>
          </p:nvPr>
        </p:nvSpPr>
        <p:spPr/>
        <p:txBody>
          <a:bodyPr/>
          <a:lstStyle/>
          <a:p>
            <a:r>
              <a:rPr lang="zh-TW" altLang="en-US" dirty="0" smtClean="0"/>
              <a:t>於</a:t>
            </a:r>
            <a:r>
              <a:rPr lang="en-US" altLang="zh-TW" dirty="0" smtClean="0"/>
              <a:t>2017</a:t>
            </a:r>
            <a:r>
              <a:rPr lang="zh-TW" altLang="en-US" dirty="0" smtClean="0"/>
              <a:t>年</a:t>
            </a:r>
            <a:r>
              <a:rPr lang="en-US" altLang="zh-TW" dirty="0" smtClean="0"/>
              <a:t>02</a:t>
            </a:r>
            <a:r>
              <a:rPr lang="zh-TW" altLang="en-US" dirty="0" smtClean="0"/>
              <a:t>月</a:t>
            </a:r>
            <a:r>
              <a:rPr lang="en-US" altLang="zh-TW" dirty="0" smtClean="0"/>
              <a:t>20</a:t>
            </a:r>
            <a:r>
              <a:rPr lang="zh-TW" altLang="en-US" dirty="0" smtClean="0"/>
              <a:t>日正式簽署授權與獨家經銷合約 </a:t>
            </a:r>
            <a:r>
              <a:rPr lang="en-US" altLang="zh-TW" dirty="0" smtClean="0"/>
              <a:t>(Korea)</a:t>
            </a:r>
          </a:p>
          <a:p>
            <a:r>
              <a:rPr lang="zh-TW" altLang="en-US" dirty="0" smtClean="0"/>
              <a:t>於</a:t>
            </a:r>
            <a:r>
              <a:rPr lang="en-US" altLang="zh-TW" dirty="0" smtClean="0"/>
              <a:t>2017</a:t>
            </a:r>
            <a:r>
              <a:rPr lang="zh-TW" altLang="en-US" dirty="0" smtClean="0"/>
              <a:t>年</a:t>
            </a:r>
            <a:r>
              <a:rPr lang="en-US" altLang="zh-TW" dirty="0" smtClean="0"/>
              <a:t>07</a:t>
            </a:r>
            <a:r>
              <a:rPr lang="zh-TW" altLang="en-US" dirty="0" smtClean="0"/>
              <a:t>月</a:t>
            </a:r>
            <a:r>
              <a:rPr lang="en-US" altLang="zh-TW" dirty="0" smtClean="0"/>
              <a:t>28</a:t>
            </a:r>
            <a:r>
              <a:rPr lang="zh-TW" altLang="en-US" dirty="0" smtClean="0"/>
              <a:t>日</a:t>
            </a:r>
            <a:r>
              <a:rPr lang="en-US" altLang="zh-TW" dirty="0" smtClean="0"/>
              <a:t>KKKR</a:t>
            </a:r>
            <a:r>
              <a:rPr lang="zh-TW" altLang="en-US" dirty="0" smtClean="0"/>
              <a:t>正式獲得</a:t>
            </a:r>
            <a:r>
              <a:rPr lang="en-US" altLang="zh-TW" dirty="0" smtClean="0"/>
              <a:t>KFDA</a:t>
            </a:r>
            <a:r>
              <a:rPr lang="zh-TW" altLang="en-US" dirty="0" smtClean="0"/>
              <a:t>受理新藥上市許可 </a:t>
            </a:r>
            <a:r>
              <a:rPr lang="en-US" altLang="zh-TW" dirty="0" smtClean="0"/>
              <a:t>(NDA)</a:t>
            </a:r>
            <a:endParaRPr lang="zh-TW" altLang="en-US" dirty="0"/>
          </a:p>
        </p:txBody>
      </p:sp>
    </p:spTree>
    <p:extLst>
      <p:ext uri="{BB962C8B-B14F-4D97-AF65-F5344CB8AC3E}">
        <p14:creationId xmlns:p14="http://schemas.microsoft.com/office/powerpoint/2010/main" val="2563893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182" y="836712"/>
            <a:ext cx="3829050"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457200" y="116632"/>
            <a:ext cx="8229600" cy="994122"/>
          </a:xfrm>
        </p:spPr>
        <p:txBody>
          <a:bodyPr>
            <a:normAutofit/>
          </a:bodyPr>
          <a:lstStyle/>
          <a:p>
            <a:pPr algn="ctr"/>
            <a:r>
              <a:rPr lang="zh-TW" altLang="en-US" sz="3200" dirty="0" smtClean="0"/>
              <a:t>拿百磷 </a:t>
            </a:r>
            <a:r>
              <a:rPr lang="en-US" altLang="zh-TW" sz="3200" dirty="0" smtClean="0"/>
              <a:t>–</a:t>
            </a:r>
            <a:r>
              <a:rPr lang="zh-TW" altLang="en-US" sz="3200" dirty="0" smtClean="0"/>
              <a:t> 中國進度</a:t>
            </a:r>
            <a:endParaRPr lang="zh-TW" altLang="en-US" sz="3200" dirty="0"/>
          </a:p>
        </p:txBody>
      </p:sp>
    </p:spTree>
    <p:extLst>
      <p:ext uri="{BB962C8B-B14F-4D97-AF65-F5344CB8AC3E}">
        <p14:creationId xmlns:p14="http://schemas.microsoft.com/office/powerpoint/2010/main" val="1587458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755576" y="2439744"/>
            <a:ext cx="7776864" cy="2808696"/>
          </a:xfrm>
          <a:prstGeom prst="roundRect">
            <a:avLst>
              <a:gd name="adj" fmla="val 384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198" name="Rectangle 3"/>
          <p:cNvSpPr>
            <a:spLocks noGrp="1" noChangeArrowheads="1"/>
          </p:cNvSpPr>
          <p:nvPr>
            <p:ph type="body" idx="1"/>
          </p:nvPr>
        </p:nvSpPr>
        <p:spPr>
          <a:xfrm>
            <a:off x="457200" y="1647173"/>
            <a:ext cx="8507288" cy="4806163"/>
          </a:xfrm>
        </p:spPr>
        <p:txBody>
          <a:bodyPr>
            <a:normAutofit/>
          </a:bodyPr>
          <a:lstStyle/>
          <a:p>
            <a:pPr>
              <a:spcBef>
                <a:spcPts val="600"/>
              </a:spcBef>
              <a:spcAft>
                <a:spcPts val="600"/>
              </a:spcAft>
            </a:pPr>
            <a:r>
              <a:rPr lang="zh-TW" altLang="en-US" sz="2800" dirty="0" smtClean="0"/>
              <a:t>寶齡在研發新藥的過程中得到的經驗</a:t>
            </a:r>
            <a:endParaRPr lang="en-US" altLang="zh-TW" sz="2800" dirty="0" smtClean="0"/>
          </a:p>
          <a:p>
            <a:pPr>
              <a:spcBef>
                <a:spcPts val="600"/>
              </a:spcBef>
              <a:spcAft>
                <a:spcPts val="600"/>
              </a:spcAft>
            </a:pPr>
            <a:endParaRPr lang="en-US" altLang="zh-TW" sz="2800" dirty="0" smtClean="0"/>
          </a:p>
          <a:p>
            <a:pPr>
              <a:spcBef>
                <a:spcPts val="600"/>
              </a:spcBef>
              <a:spcAft>
                <a:spcPts val="600"/>
              </a:spcAft>
            </a:pPr>
            <a:endParaRPr lang="en-US" altLang="zh-TW" sz="2800" dirty="0"/>
          </a:p>
          <a:p>
            <a:pPr>
              <a:spcBef>
                <a:spcPts val="600"/>
              </a:spcBef>
              <a:spcAft>
                <a:spcPts val="600"/>
              </a:spcAft>
            </a:pPr>
            <a:endParaRPr lang="en-US" altLang="zh-TW" sz="2800" dirty="0" smtClean="0"/>
          </a:p>
          <a:p>
            <a:pPr>
              <a:spcBef>
                <a:spcPts val="600"/>
              </a:spcBef>
              <a:spcAft>
                <a:spcPts val="600"/>
              </a:spcAft>
            </a:pPr>
            <a:endParaRPr lang="en-US" altLang="zh-TW" sz="2800" dirty="0"/>
          </a:p>
          <a:p>
            <a:pPr>
              <a:spcBef>
                <a:spcPts val="600"/>
              </a:spcBef>
              <a:spcAft>
                <a:spcPts val="600"/>
              </a:spcAft>
            </a:pPr>
            <a:endParaRPr lang="en-US" altLang="zh-TW" sz="2800" dirty="0" smtClean="0"/>
          </a:p>
          <a:p>
            <a:pPr>
              <a:spcBef>
                <a:spcPts val="600"/>
              </a:spcBef>
              <a:spcAft>
                <a:spcPts val="600"/>
              </a:spcAft>
            </a:pPr>
            <a:endParaRPr lang="en-US" altLang="zh-TW" sz="2800" dirty="0"/>
          </a:p>
          <a:p>
            <a:pPr>
              <a:spcBef>
                <a:spcPts val="600"/>
              </a:spcBef>
              <a:spcAft>
                <a:spcPts val="600"/>
              </a:spcAft>
            </a:pPr>
            <a:r>
              <a:rPr lang="zh-TW" altLang="en-US" sz="2800" dirty="0" smtClean="0"/>
              <a:t>本土</a:t>
            </a:r>
            <a:r>
              <a:rPr lang="zh-TW" altLang="en-US" sz="2800" dirty="0"/>
              <a:t>學名藥廠轉型提升</a:t>
            </a:r>
            <a:r>
              <a:rPr lang="zh-TW" altLang="en-US" sz="2800" dirty="0" smtClean="0"/>
              <a:t>、以新藥進軍國際</a:t>
            </a:r>
            <a:endParaRPr lang="en-US" altLang="zh-TW" sz="2800" dirty="0" smtClean="0"/>
          </a:p>
          <a:p>
            <a:pPr>
              <a:spcBef>
                <a:spcPts val="600"/>
              </a:spcBef>
              <a:spcAft>
                <a:spcPts val="600"/>
              </a:spcAft>
            </a:pPr>
            <a:endParaRPr lang="en-US" altLang="zh-TW" sz="2800" dirty="0" smtClean="0"/>
          </a:p>
          <a:p>
            <a:pPr>
              <a:lnSpc>
                <a:spcPct val="200000"/>
              </a:lnSpc>
              <a:spcAft>
                <a:spcPct val="20000"/>
              </a:spcAft>
            </a:pPr>
            <a:endParaRPr lang="en-US" altLang="zh-TW" sz="2800" dirty="0" smtClean="0"/>
          </a:p>
        </p:txBody>
      </p:sp>
      <p:sp>
        <p:nvSpPr>
          <p:cNvPr id="8197" name="Rectangle 2"/>
          <p:cNvSpPr>
            <a:spLocks noGrp="1" noChangeArrowheads="1"/>
          </p:cNvSpPr>
          <p:nvPr>
            <p:ph type="title"/>
          </p:nvPr>
        </p:nvSpPr>
        <p:spPr>
          <a:xfrm>
            <a:off x="490540" y="260648"/>
            <a:ext cx="8473948" cy="1152128"/>
          </a:xfrm>
        </p:spPr>
        <p:txBody>
          <a:bodyPr>
            <a:normAutofit/>
          </a:bodyPr>
          <a:lstStyle/>
          <a:p>
            <a:r>
              <a:rPr lang="zh-TW" altLang="en-US" sz="3200" dirty="0" smtClean="0"/>
              <a:t>創新事業 </a:t>
            </a:r>
            <a:r>
              <a:rPr lang="en-US" altLang="zh-TW" sz="3200" dirty="0" smtClean="0"/>
              <a:t>Innovation Business</a:t>
            </a:r>
            <a:br>
              <a:rPr lang="en-US" altLang="zh-TW" sz="3200" dirty="0" smtClean="0"/>
            </a:br>
            <a:r>
              <a:rPr lang="zh-TW" altLang="en-US" sz="2400" dirty="0" smtClean="0">
                <a:solidFill>
                  <a:srgbClr val="FF0000"/>
                </a:solidFill>
              </a:rPr>
              <a:t>創新技術、創新產品、領先全球</a:t>
            </a:r>
            <a:endParaRPr lang="en-US" altLang="zh-TW" sz="2000" i="1" dirty="0" smtClean="0">
              <a:solidFill>
                <a:srgbClr val="FF0000"/>
              </a:solidFill>
            </a:endParaRPr>
          </a:p>
        </p:txBody>
      </p:sp>
      <p:grpSp>
        <p:nvGrpSpPr>
          <p:cNvPr id="12" name="群組 11"/>
          <p:cNvGrpSpPr/>
          <p:nvPr/>
        </p:nvGrpSpPr>
        <p:grpSpPr>
          <a:xfrm>
            <a:off x="3059835" y="2348880"/>
            <a:ext cx="3126267" cy="3121477"/>
            <a:chOff x="6700112" y="0"/>
            <a:chExt cx="2590800" cy="2586832"/>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r="43580"/>
            <a:stretch/>
          </p:blipFill>
          <p:spPr>
            <a:xfrm>
              <a:off x="6700112" y="0"/>
              <a:ext cx="2590800" cy="2586832"/>
            </a:xfrm>
            <a:prstGeom prst="rect">
              <a:avLst/>
            </a:prstGeom>
          </p:spPr>
        </p:pic>
        <p:sp>
          <p:nvSpPr>
            <p:cNvPr id="5" name="橢圓 4"/>
            <p:cNvSpPr/>
            <p:nvPr/>
          </p:nvSpPr>
          <p:spPr>
            <a:xfrm>
              <a:off x="7044799" y="332656"/>
              <a:ext cx="1872208" cy="1872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7" name="Picture 7" descr="global_map"/>
          <p:cNvPicPr>
            <a:picLocks noChangeAspect="1" noChangeArrowheads="1"/>
          </p:cNvPicPr>
          <p:nvPr/>
        </p:nvPicPr>
        <p:blipFill rotWithShape="1">
          <a:blip r:embed="rId3"/>
          <a:srcRect r="5073"/>
          <a:stretch/>
        </p:blipFill>
        <p:spPr bwMode="auto">
          <a:xfrm>
            <a:off x="3707904" y="3363134"/>
            <a:ext cx="1857740" cy="1243127"/>
          </a:xfrm>
          <a:prstGeom prst="rect">
            <a:avLst/>
          </a:prstGeom>
          <a:noFill/>
          <a:ln w="9525">
            <a:noFill/>
            <a:miter lim="800000"/>
            <a:headEnd/>
            <a:tailEnd/>
          </a:ln>
        </p:spPr>
      </p:pic>
      <p:sp>
        <p:nvSpPr>
          <p:cNvPr id="8193" name="文字方塊 8192"/>
          <p:cNvSpPr txBox="1"/>
          <p:nvPr/>
        </p:nvSpPr>
        <p:spPr>
          <a:xfrm>
            <a:off x="5436096" y="2758071"/>
            <a:ext cx="889542" cy="448135"/>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夢想</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4845376" y="4580123"/>
            <a:ext cx="889542" cy="448135"/>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機會</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2876233" y="3827630"/>
            <a:ext cx="889542" cy="448135"/>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堅持</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637156" y="2587776"/>
            <a:ext cx="1620957" cy="1015663"/>
          </a:xfrm>
          <a:prstGeom prst="rect">
            <a:avLst/>
          </a:prstGeom>
          <a:noFill/>
        </p:spPr>
        <p:txBody>
          <a:bodyPr wrap="none" rtlCol="0">
            <a:spAutoFit/>
          </a:bodyPr>
          <a:lstStyle/>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健康加</a:t>
            </a:r>
            <a:r>
              <a:rPr lang="zh-TW" altLang="en-US" sz="2000" b="1" dirty="0" smtClean="0">
                <a:solidFill>
                  <a:srgbClr val="002060"/>
                </a:solidFill>
                <a:latin typeface="微軟正黑體" panose="020B0604030504040204" pitchFamily="34" charset="-120"/>
                <a:ea typeface="微軟正黑體" panose="020B0604030504040204" pitchFamily="34" charset="-120"/>
              </a:rPr>
              <a:t>級</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分享</a:t>
            </a:r>
            <a:r>
              <a:rPr lang="zh-TW" altLang="en-US" sz="2000" b="1" dirty="0" smtClean="0">
                <a:solidFill>
                  <a:srgbClr val="002060"/>
                </a:solidFill>
                <a:latin typeface="微軟正黑體" panose="020B0604030504040204" pitchFamily="34" charset="-120"/>
                <a:ea typeface="微軟正黑體" panose="020B0604030504040204" pitchFamily="34" charset="-120"/>
              </a:rPr>
              <a:t>世界</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smtClean="0">
                <a:solidFill>
                  <a:srgbClr val="002060"/>
                </a:solidFill>
                <a:latin typeface="微軟正黑體" panose="020B0604030504040204" pitchFamily="34" charset="-120"/>
                <a:ea typeface="微軟正黑體" panose="020B0604030504040204" pitchFamily="34" charset="-120"/>
              </a:rPr>
              <a:t>關懷弱勢 </a:t>
            </a:r>
            <a:endParaRPr lang="zh-TW"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107737" y="4102205"/>
            <a:ext cx="1556836" cy="1015663"/>
          </a:xfrm>
          <a:prstGeom prst="rect">
            <a:avLst/>
          </a:prstGeom>
          <a:noFill/>
        </p:spPr>
        <p:txBody>
          <a:bodyPr wrap="none" rtlCol="0">
            <a:spAutoFit/>
          </a:bodyPr>
          <a:lstStyle/>
          <a:p>
            <a:pPr marL="342900" indent="-342900">
              <a:buFont typeface="Arial" panose="020B0604020202020204" pitchFamily="34" charset="0"/>
              <a:buChar char="•"/>
            </a:pPr>
            <a:r>
              <a:rPr lang="zh-TW" altLang="en-US" sz="2000" b="1" dirty="0" smtClean="0">
                <a:solidFill>
                  <a:srgbClr val="002060"/>
                </a:solidFill>
                <a:latin typeface="微軟正黑體" panose="020B0604030504040204" pitchFamily="34" charset="-120"/>
                <a:ea typeface="微軟正黑體" panose="020B0604030504040204" pitchFamily="34" charset="-120"/>
              </a:rPr>
              <a:t>潛力產品</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研發</a:t>
            </a:r>
            <a:r>
              <a:rPr lang="zh-TW" altLang="en-US" sz="2000" b="1" dirty="0" smtClean="0">
                <a:solidFill>
                  <a:srgbClr val="002060"/>
                </a:solidFill>
                <a:latin typeface="微軟正黑體" panose="020B0604030504040204" pitchFamily="34" charset="-120"/>
                <a:ea typeface="微軟正黑體" panose="020B0604030504040204" pitchFamily="34" charset="-120"/>
              </a:rPr>
              <a:t>團隊</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行銷團隊</a:t>
            </a:r>
          </a:p>
        </p:txBody>
      </p:sp>
      <p:sp>
        <p:nvSpPr>
          <p:cNvPr id="19" name="文字方塊 18"/>
          <p:cNvSpPr txBox="1"/>
          <p:nvPr/>
        </p:nvSpPr>
        <p:spPr>
          <a:xfrm>
            <a:off x="974253" y="3599898"/>
            <a:ext cx="1556836" cy="1015663"/>
          </a:xfrm>
          <a:prstGeom prst="rect">
            <a:avLst/>
          </a:prstGeom>
          <a:noFill/>
        </p:spPr>
        <p:txBody>
          <a:bodyPr wrap="none" rtlCol="0">
            <a:spAutoFit/>
          </a:bodyPr>
          <a:lstStyle/>
          <a:p>
            <a:pPr marL="342900" indent="-342900">
              <a:buFont typeface="Arial" panose="020B0604020202020204" pitchFamily="34" charset="0"/>
              <a:buChar char="•"/>
            </a:pPr>
            <a:r>
              <a:rPr lang="zh-TW" altLang="en-US" sz="2000" b="1" dirty="0" smtClean="0">
                <a:solidFill>
                  <a:srgbClr val="002060"/>
                </a:solidFill>
                <a:latin typeface="微軟正黑體" panose="020B0604030504040204" pitchFamily="34" charset="-120"/>
                <a:ea typeface="微軟正黑體" panose="020B0604030504040204" pitchFamily="34" charset="-120"/>
              </a:rPr>
              <a:t>法規遵循</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方法</a:t>
            </a:r>
            <a:r>
              <a:rPr lang="zh-TW" altLang="en-US" sz="2000" b="1" dirty="0" smtClean="0">
                <a:solidFill>
                  <a:srgbClr val="002060"/>
                </a:solidFill>
                <a:latin typeface="微軟正黑體" panose="020B0604030504040204" pitchFamily="34" charset="-120"/>
                <a:ea typeface="微軟正黑體" panose="020B0604030504040204" pitchFamily="34" charset="-120"/>
              </a:rPr>
              <a:t>正確</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勇往</a:t>
            </a:r>
            <a:r>
              <a:rPr lang="zh-TW" altLang="en-US" sz="2000" b="1" dirty="0" smtClean="0">
                <a:solidFill>
                  <a:srgbClr val="002060"/>
                </a:solidFill>
                <a:latin typeface="微軟正黑體" panose="020B0604030504040204" pitchFamily="34" charset="-120"/>
                <a:ea typeface="微軟正黑體" panose="020B0604030504040204" pitchFamily="34" charset="-120"/>
              </a:rPr>
              <a:t>目標</a:t>
            </a:r>
            <a:endParaRPr lang="zh-TW"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6"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32</a:t>
            </a:fld>
            <a:endParaRPr lang="zh-TW" altLang="en-US" dirty="0"/>
          </a:p>
        </p:txBody>
      </p:sp>
    </p:spTree>
    <p:extLst>
      <p:ext uri="{BB962C8B-B14F-4D97-AF65-F5344CB8AC3E}">
        <p14:creationId xmlns:p14="http://schemas.microsoft.com/office/powerpoint/2010/main" val="706885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994122"/>
          </a:xfrm>
        </p:spPr>
        <p:txBody>
          <a:bodyPr>
            <a:normAutofit/>
          </a:bodyPr>
          <a:lstStyle/>
          <a:p>
            <a:r>
              <a:rPr lang="zh-TW" altLang="en-US" sz="3200" dirty="0" smtClean="0"/>
              <a:t>寶齡已建立國際級創新研發平台</a:t>
            </a:r>
            <a:endParaRPr lang="zh-TW" altLang="en-US" sz="3200" dirty="0"/>
          </a:p>
        </p:txBody>
      </p:sp>
      <p:sp>
        <p:nvSpPr>
          <p:cNvPr id="13" name="圓角化對角線角落矩形 12"/>
          <p:cNvSpPr/>
          <p:nvPr/>
        </p:nvSpPr>
        <p:spPr>
          <a:xfrm>
            <a:off x="2843168" y="1340768"/>
            <a:ext cx="2829049" cy="494246"/>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潛力技術</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產品</a:t>
            </a:r>
            <a:endParaRPr lang="zh-TW" altLang="en-US" sz="2000" b="1" dirty="0">
              <a:latin typeface="微軟正黑體" panose="020B0604030504040204" pitchFamily="34" charset="-120"/>
              <a:ea typeface="微軟正黑體" panose="020B0604030504040204" pitchFamily="34" charset="-120"/>
            </a:endParaRPr>
          </a:p>
        </p:txBody>
      </p:sp>
      <p:sp>
        <p:nvSpPr>
          <p:cNvPr id="14" name="圓角化對角線角落矩形 13"/>
          <p:cNvSpPr/>
          <p:nvPr/>
        </p:nvSpPr>
        <p:spPr>
          <a:xfrm>
            <a:off x="539552" y="3576733"/>
            <a:ext cx="1080120"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CMC</a:t>
            </a:r>
          </a:p>
          <a:p>
            <a:pPr algn="ctr"/>
            <a:r>
              <a:rPr lang="zh-TW" altLang="en-US" sz="1600" b="1" dirty="0" smtClean="0">
                <a:ea typeface="微軟正黑體" panose="020B0604030504040204" pitchFamily="34" charset="-120"/>
              </a:rPr>
              <a:t>技術文件</a:t>
            </a:r>
            <a:endParaRPr lang="zh-TW" altLang="en-US" sz="1600" b="1" dirty="0">
              <a:ea typeface="微軟正黑體" panose="020B0604030504040204" pitchFamily="34" charset="-120"/>
            </a:endParaRPr>
          </a:p>
        </p:txBody>
      </p:sp>
      <p:sp>
        <p:nvSpPr>
          <p:cNvPr id="16" name="圓角化對角線角落矩形 15"/>
          <p:cNvSpPr/>
          <p:nvPr/>
        </p:nvSpPr>
        <p:spPr>
          <a:xfrm>
            <a:off x="2123728" y="3576733"/>
            <a:ext cx="1080120"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Clinical</a:t>
            </a:r>
          </a:p>
          <a:p>
            <a:pPr algn="ctr"/>
            <a:r>
              <a:rPr lang="zh-TW" altLang="en-US" sz="1600" b="1" dirty="0" smtClean="0">
                <a:ea typeface="微軟正黑體" panose="020B0604030504040204" pitchFamily="34" charset="-120"/>
              </a:rPr>
              <a:t>臨床試驗</a:t>
            </a:r>
            <a:endParaRPr lang="zh-TW" altLang="en-US" sz="1600" b="1" dirty="0">
              <a:ea typeface="微軟正黑體" panose="020B0604030504040204" pitchFamily="34" charset="-120"/>
            </a:endParaRPr>
          </a:p>
        </p:txBody>
      </p:sp>
      <p:sp>
        <p:nvSpPr>
          <p:cNvPr id="17" name="圓角化對角線角落矩形 16"/>
          <p:cNvSpPr/>
          <p:nvPr/>
        </p:nvSpPr>
        <p:spPr>
          <a:xfrm>
            <a:off x="3707904" y="3576733"/>
            <a:ext cx="1080120"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Patent</a:t>
            </a:r>
          </a:p>
          <a:p>
            <a:pPr algn="ctr"/>
            <a:r>
              <a:rPr lang="zh-TW" altLang="en-US" sz="1600" b="1" dirty="0" smtClean="0">
                <a:ea typeface="微軟正黑體" panose="020B0604030504040204" pitchFamily="34" charset="-120"/>
              </a:rPr>
              <a:t>專利發展</a:t>
            </a:r>
            <a:endParaRPr lang="zh-TW" altLang="en-US" sz="1600" b="1" dirty="0">
              <a:ea typeface="微軟正黑體" panose="020B0604030504040204" pitchFamily="34" charset="-120"/>
            </a:endParaRPr>
          </a:p>
        </p:txBody>
      </p:sp>
      <p:sp>
        <p:nvSpPr>
          <p:cNvPr id="18" name="圓角化對角線角落矩形 17"/>
          <p:cNvSpPr/>
          <p:nvPr/>
        </p:nvSpPr>
        <p:spPr>
          <a:xfrm>
            <a:off x="5148064" y="3576733"/>
            <a:ext cx="1368152"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Regulation</a:t>
            </a:r>
          </a:p>
          <a:p>
            <a:pPr algn="ctr"/>
            <a:r>
              <a:rPr lang="zh-TW" altLang="en-US" sz="1600" b="1" dirty="0" smtClean="0">
                <a:ea typeface="微軟正黑體" panose="020B0604030504040204" pitchFamily="34" charset="-120"/>
              </a:rPr>
              <a:t>法規研習</a:t>
            </a:r>
            <a:endParaRPr lang="zh-TW" altLang="en-US" sz="1600" b="1" dirty="0">
              <a:ea typeface="微軟正黑體" panose="020B0604030504040204" pitchFamily="34" charset="-120"/>
            </a:endParaRPr>
          </a:p>
        </p:txBody>
      </p:sp>
      <p:sp>
        <p:nvSpPr>
          <p:cNvPr id="19" name="圓角化對角線角落矩形 18"/>
          <p:cNvSpPr/>
          <p:nvPr/>
        </p:nvSpPr>
        <p:spPr>
          <a:xfrm>
            <a:off x="6804248" y="3576732"/>
            <a:ext cx="1368152"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Commercial</a:t>
            </a:r>
          </a:p>
          <a:p>
            <a:pPr algn="ctr"/>
            <a:r>
              <a:rPr lang="zh-TW" altLang="en-US" sz="1600" b="1" dirty="0" smtClean="0">
                <a:ea typeface="微軟正黑體" panose="020B0604030504040204" pitchFamily="34" charset="-120"/>
              </a:rPr>
              <a:t>商業談判</a:t>
            </a:r>
            <a:endParaRPr lang="zh-TW" altLang="en-US" sz="1600" b="1" dirty="0">
              <a:ea typeface="微軟正黑體" panose="020B0604030504040204" pitchFamily="34" charset="-120"/>
            </a:endParaRPr>
          </a:p>
        </p:txBody>
      </p:sp>
      <p:sp>
        <p:nvSpPr>
          <p:cNvPr id="25" name="圓角化對角線角落矩形 24"/>
          <p:cNvSpPr/>
          <p:nvPr/>
        </p:nvSpPr>
        <p:spPr>
          <a:xfrm>
            <a:off x="2823071" y="2528309"/>
            <a:ext cx="2829049" cy="612659"/>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寶</a:t>
            </a:r>
            <a:r>
              <a:rPr lang="zh-TW" altLang="en-US" sz="2800" b="1" dirty="0" smtClean="0">
                <a:latin typeface="微軟正黑體" panose="020B0604030504040204" pitchFamily="34" charset="-120"/>
                <a:ea typeface="微軟正黑體" panose="020B0604030504040204" pitchFamily="34" charset="-120"/>
              </a:rPr>
              <a:t>齡開發</a:t>
            </a:r>
            <a:r>
              <a:rPr lang="zh-TW" altLang="en-US" sz="2800" b="1" dirty="0">
                <a:latin typeface="微軟正黑體" panose="020B0604030504040204" pitchFamily="34" charset="-120"/>
                <a:ea typeface="微軟正黑體" panose="020B0604030504040204" pitchFamily="34" charset="-120"/>
              </a:rPr>
              <a:t>平台</a:t>
            </a:r>
            <a:endParaRPr lang="en-US" altLang="zh-TW" sz="2800" b="1" dirty="0" smtClean="0">
              <a:latin typeface="微軟正黑體" panose="020B0604030504040204" pitchFamily="34" charset="-120"/>
              <a:ea typeface="微軟正黑體" panose="020B0604030504040204" pitchFamily="34" charset="-120"/>
            </a:endParaRPr>
          </a:p>
        </p:txBody>
      </p:sp>
      <p:graphicFrame>
        <p:nvGraphicFramePr>
          <p:cNvPr id="26" name="表格 25"/>
          <p:cNvGraphicFramePr>
            <a:graphicFrameLocks noGrp="1"/>
          </p:cNvGraphicFramePr>
          <p:nvPr>
            <p:extLst>
              <p:ext uri="{D42A27DB-BD31-4B8C-83A1-F6EECF244321}">
                <p14:modId xmlns:p14="http://schemas.microsoft.com/office/powerpoint/2010/main" val="2700463846"/>
              </p:ext>
            </p:extLst>
          </p:nvPr>
        </p:nvGraphicFramePr>
        <p:xfrm>
          <a:off x="322611" y="4247139"/>
          <a:ext cx="1440160" cy="2016000"/>
        </p:xfrm>
        <a:graphic>
          <a:graphicData uri="http://schemas.openxmlformats.org/drawingml/2006/table">
            <a:tbl>
              <a:tblPr firstRow="1" bandRow="1">
                <a:tableStyleId>{5C22544A-7EE6-4342-B048-85BDC9FD1C3A}</a:tableStyleId>
              </a:tblPr>
              <a:tblGrid>
                <a:gridCol w="1440160"/>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合成及分析方法</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成品處方開發</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原料生產</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成品生產</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2268955296"/>
              </p:ext>
            </p:extLst>
          </p:nvPr>
        </p:nvGraphicFramePr>
        <p:xfrm>
          <a:off x="5148064" y="4250896"/>
          <a:ext cx="1368152" cy="504000"/>
        </p:xfrm>
        <a:graphic>
          <a:graphicData uri="http://schemas.openxmlformats.org/drawingml/2006/table">
            <a:tbl>
              <a:tblPr firstRow="1" bandRow="1">
                <a:tableStyleId>{5C22544A-7EE6-4342-B048-85BDC9FD1C3A}</a:tableStyleId>
              </a:tblPr>
              <a:tblGrid>
                <a:gridCol w="1368152"/>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世界各國法規</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4018541562"/>
              </p:ext>
            </p:extLst>
          </p:nvPr>
        </p:nvGraphicFramePr>
        <p:xfrm>
          <a:off x="3563888" y="4250896"/>
          <a:ext cx="1368152" cy="1008000"/>
        </p:xfrm>
        <a:graphic>
          <a:graphicData uri="http://schemas.openxmlformats.org/drawingml/2006/table">
            <a:tbl>
              <a:tblPr firstRow="1" bandRow="1">
                <a:tableStyleId>{5C22544A-7EE6-4342-B048-85BDC9FD1C3A}</a:tableStyleId>
              </a:tblPr>
              <a:tblGrid>
                <a:gridCol w="1368152"/>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專利開發團隊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專利保護律師</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4123279956"/>
              </p:ext>
            </p:extLst>
          </p:nvPr>
        </p:nvGraphicFramePr>
        <p:xfrm>
          <a:off x="6804248" y="4250896"/>
          <a:ext cx="1368152" cy="1338344"/>
        </p:xfrm>
        <a:graphic>
          <a:graphicData uri="http://schemas.openxmlformats.org/drawingml/2006/table">
            <a:tbl>
              <a:tblPr firstRow="1" bandRow="1">
                <a:tableStyleId>{5C22544A-7EE6-4342-B048-85BDC9FD1C3A}</a:tableStyleId>
              </a:tblPr>
              <a:tblGrid>
                <a:gridCol w="1368152"/>
              </a:tblGrid>
              <a:tr h="474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商務</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財務</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法務</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36" name="向下箭號 35"/>
          <p:cNvSpPr/>
          <p:nvPr/>
        </p:nvSpPr>
        <p:spPr>
          <a:xfrm>
            <a:off x="4021595" y="1896204"/>
            <a:ext cx="432000" cy="593051"/>
          </a:xfrm>
          <a:prstGeom prst="downArrow">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8" name="文字方塊 37"/>
          <p:cNvSpPr txBox="1"/>
          <p:nvPr/>
        </p:nvSpPr>
        <p:spPr>
          <a:xfrm>
            <a:off x="5672217" y="2350160"/>
            <a:ext cx="2781531" cy="923330"/>
          </a:xfrm>
          <a:prstGeom prst="rect">
            <a:avLst/>
          </a:prstGeom>
          <a:noFill/>
        </p:spPr>
        <p:txBody>
          <a:bodyPr wrap="non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內部核心研發管理團隊</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外部專業顧問團隊</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國際委外合作團隊</a:t>
            </a:r>
            <a:endParaRPr lang="zh-TW" altLang="en-US" b="1" dirty="0">
              <a:latin typeface="微軟正黑體" panose="020B0604030504040204" pitchFamily="34" charset="-120"/>
              <a:ea typeface="微軟正黑體" panose="020B0604030504040204" pitchFamily="34" charset="-120"/>
            </a:endParaRPr>
          </a:p>
        </p:txBody>
      </p:sp>
      <p:cxnSp>
        <p:nvCxnSpPr>
          <p:cNvPr id="40" name="肘形接點 39"/>
          <p:cNvCxnSpPr>
            <a:stCxn id="25" idx="1"/>
            <a:endCxn id="14" idx="3"/>
          </p:cNvCxnSpPr>
          <p:nvPr/>
        </p:nvCxnSpPr>
        <p:spPr>
          <a:xfrm rot="5400000">
            <a:off x="2440722" y="1779858"/>
            <a:ext cx="435765" cy="31579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25" idx="1"/>
            <a:endCxn id="16" idx="3"/>
          </p:cNvCxnSpPr>
          <p:nvPr/>
        </p:nvCxnSpPr>
        <p:spPr>
          <a:xfrm rot="5400000">
            <a:off x="3232810" y="2571946"/>
            <a:ext cx="435765" cy="157380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25" idx="1"/>
            <a:endCxn id="18" idx="3"/>
          </p:cNvCxnSpPr>
          <p:nvPr/>
        </p:nvCxnSpPr>
        <p:spPr>
          <a:xfrm rot="16200000" flipH="1">
            <a:off x="4816986" y="2561578"/>
            <a:ext cx="435765" cy="159454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肘形接點 48"/>
          <p:cNvCxnSpPr>
            <a:stCxn id="25" idx="1"/>
            <a:endCxn id="19" idx="3"/>
          </p:cNvCxnSpPr>
          <p:nvPr/>
        </p:nvCxnSpPr>
        <p:spPr>
          <a:xfrm rot="16200000" flipH="1">
            <a:off x="5645078" y="1733486"/>
            <a:ext cx="435764" cy="32507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25" idx="1"/>
            <a:endCxn id="17" idx="3"/>
          </p:cNvCxnSpPr>
          <p:nvPr/>
        </p:nvCxnSpPr>
        <p:spPr>
          <a:xfrm>
            <a:off x="4237596" y="3140968"/>
            <a:ext cx="10368" cy="435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846240" y="2008063"/>
            <a:ext cx="1107996" cy="369332"/>
          </a:xfrm>
          <a:prstGeom prst="rect">
            <a:avLst/>
          </a:prstGeom>
          <a:noFill/>
        </p:spPr>
        <p:txBody>
          <a:bodyPr wrap="non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篩選評估</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3"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21</a:t>
            </a:r>
            <a:endParaRPr lang="zh-TW" altLang="en-US" dirty="0"/>
          </a:p>
        </p:txBody>
      </p:sp>
      <p:graphicFrame>
        <p:nvGraphicFramePr>
          <p:cNvPr id="24" name="表格 23"/>
          <p:cNvGraphicFramePr>
            <a:graphicFrameLocks noGrp="1"/>
          </p:cNvGraphicFramePr>
          <p:nvPr>
            <p:extLst>
              <p:ext uri="{D42A27DB-BD31-4B8C-83A1-F6EECF244321}">
                <p14:modId xmlns:p14="http://schemas.microsoft.com/office/powerpoint/2010/main" val="1271386022"/>
              </p:ext>
            </p:extLst>
          </p:nvPr>
        </p:nvGraphicFramePr>
        <p:xfrm>
          <a:off x="1938524" y="4249602"/>
          <a:ext cx="1440160" cy="2016000"/>
        </p:xfrm>
        <a:graphic>
          <a:graphicData uri="http://schemas.openxmlformats.org/drawingml/2006/table">
            <a:tbl>
              <a:tblPr firstRow="1" bandRow="1">
                <a:tableStyleId>{5C22544A-7EE6-4342-B048-85BDC9FD1C3A}</a:tableStyleId>
              </a:tblPr>
              <a:tblGrid>
                <a:gridCol w="1440160"/>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臨床觀察團隊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安全評估團隊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臨床數據團隊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統計分析團隊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3" name="橢圓 2"/>
          <p:cNvSpPr/>
          <p:nvPr/>
        </p:nvSpPr>
        <p:spPr>
          <a:xfrm>
            <a:off x="8367056" y="2255490"/>
            <a:ext cx="519455" cy="476019"/>
          </a:xfrm>
          <a:prstGeom prst="ellipse">
            <a:avLst/>
          </a:prstGeom>
          <a:no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3366"/>
                </a:solidFill>
                <a:latin typeface="微軟正黑體" panose="020B0604030504040204" pitchFamily="34" charset="-120"/>
                <a:ea typeface="微軟正黑體" panose="020B0604030504040204" pitchFamily="34" charset="-120"/>
              </a:rPr>
              <a:t>腦</a:t>
            </a:r>
            <a:endParaRPr lang="zh-TW" altLang="en-US" b="1" dirty="0">
              <a:solidFill>
                <a:srgbClr val="003366"/>
              </a:solidFill>
              <a:latin typeface="微軟正黑體" panose="020B0604030504040204" pitchFamily="34" charset="-120"/>
              <a:ea typeface="微軟正黑體" panose="020B0604030504040204" pitchFamily="34" charset="-120"/>
            </a:endParaRPr>
          </a:p>
        </p:txBody>
      </p:sp>
      <p:sp>
        <p:nvSpPr>
          <p:cNvPr id="31" name="橢圓 30"/>
          <p:cNvSpPr/>
          <p:nvPr/>
        </p:nvSpPr>
        <p:spPr>
          <a:xfrm>
            <a:off x="7899972" y="2832752"/>
            <a:ext cx="519455" cy="476019"/>
          </a:xfrm>
          <a:prstGeom prst="ellipse">
            <a:avLst/>
          </a:prstGeom>
          <a:no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3366"/>
                </a:solidFill>
                <a:latin typeface="微軟正黑體" panose="020B0604030504040204" pitchFamily="34" charset="-120"/>
                <a:ea typeface="微軟正黑體" panose="020B0604030504040204" pitchFamily="34" charset="-120"/>
              </a:rPr>
              <a:t>體</a:t>
            </a:r>
            <a:endParaRPr lang="zh-TW" altLang="en-US" b="1" dirty="0">
              <a:solidFill>
                <a:srgbClr val="0033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5947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37409" y="260648"/>
            <a:ext cx="3127500" cy="731250"/>
          </a:xfrm>
          <a:prstGeom prst="rect">
            <a:avLst/>
          </a:prstGeom>
        </p:spPr>
      </p:pic>
      <p:pic>
        <p:nvPicPr>
          <p:cNvPr id="4" name="圖片 3"/>
          <p:cNvPicPr>
            <a:picLocks noChangeAspect="1"/>
          </p:cNvPicPr>
          <p:nvPr/>
        </p:nvPicPr>
        <p:blipFill>
          <a:blip r:embed="rId4"/>
          <a:stretch>
            <a:fillRect/>
          </a:stretch>
        </p:blipFill>
        <p:spPr>
          <a:xfrm>
            <a:off x="4499992" y="5157192"/>
            <a:ext cx="4392488" cy="938853"/>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b="19320"/>
          <a:stretch/>
        </p:blipFill>
        <p:spPr>
          <a:xfrm>
            <a:off x="-34780" y="0"/>
            <a:ext cx="9178780" cy="4941168"/>
          </a:xfrm>
          <a:prstGeom prst="rect">
            <a:avLst/>
          </a:prstGeom>
        </p:spPr>
      </p:pic>
    </p:spTree>
    <p:extLst>
      <p:ext uri="{BB962C8B-B14F-4D97-AF65-F5344CB8AC3E}">
        <p14:creationId xmlns:p14="http://schemas.microsoft.com/office/powerpoint/2010/main" val="3459977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000066"/>
                </a:solidFill>
              </a:rPr>
              <a:t>寶齡富錦公司簡介</a:t>
            </a:r>
            <a:endParaRPr lang="zh-TW" altLang="en-US" dirty="0">
              <a:solidFill>
                <a:srgbClr val="000066"/>
              </a:solidFill>
            </a:endParaRPr>
          </a:p>
        </p:txBody>
      </p:sp>
    </p:spTree>
    <p:extLst>
      <p:ext uri="{BB962C8B-B14F-4D97-AF65-F5344CB8AC3E}">
        <p14:creationId xmlns:p14="http://schemas.microsoft.com/office/powerpoint/2010/main" val="2441587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寶齡的誕生 </a:t>
            </a:r>
            <a:r>
              <a:rPr lang="en-US" altLang="zh-TW" dirty="0" smtClean="0"/>
              <a:t>– </a:t>
            </a:r>
            <a:r>
              <a:rPr lang="zh-TW" altLang="en-US" dirty="0" smtClean="0"/>
              <a:t>班友故事</a:t>
            </a:r>
            <a:endParaRPr lang="zh-TW" altLang="en-US" dirty="0"/>
          </a:p>
        </p:txBody>
      </p:sp>
      <p:sp>
        <p:nvSpPr>
          <p:cNvPr id="3" name="內容版面配置區 2"/>
          <p:cNvSpPr>
            <a:spLocks noGrp="1"/>
          </p:cNvSpPr>
          <p:nvPr>
            <p:ph idx="1"/>
          </p:nvPr>
        </p:nvSpPr>
        <p:spPr>
          <a:xfrm>
            <a:off x="457200" y="1844824"/>
            <a:ext cx="8229600" cy="4281339"/>
          </a:xfrm>
        </p:spPr>
        <p:txBody>
          <a:bodyPr/>
          <a:lstStyle/>
          <a:p>
            <a:r>
              <a:rPr lang="zh-TW" altLang="en-US" dirty="0"/>
              <a:t>班</a:t>
            </a:r>
            <a:r>
              <a:rPr lang="zh-TW" altLang="en-US" dirty="0" smtClean="0"/>
              <a:t>友公司</a:t>
            </a:r>
            <a:r>
              <a:rPr lang="en-US" altLang="zh-TW" dirty="0" smtClean="0"/>
              <a:t>: </a:t>
            </a:r>
            <a:r>
              <a:rPr lang="zh-TW" altLang="en-US" dirty="0" smtClean="0"/>
              <a:t>九條好漢在一班</a:t>
            </a:r>
            <a:endParaRPr lang="zh-TW" altLang="en-US" dirty="0"/>
          </a:p>
          <a:p>
            <a:r>
              <a:rPr lang="zh-TW" altLang="en-US" dirty="0" smtClean="0"/>
              <a:t>九位</a:t>
            </a:r>
            <a:r>
              <a:rPr lang="zh-TW" altLang="en-US" dirty="0"/>
              <a:t>北醫藥學系同學共創，於</a:t>
            </a:r>
            <a:r>
              <a:rPr lang="en-US" altLang="zh-TW" dirty="0"/>
              <a:t>1974</a:t>
            </a:r>
            <a:r>
              <a:rPr lang="zh-TW" altLang="en-US" dirty="0"/>
              <a:t>年成立班友</a:t>
            </a:r>
            <a:r>
              <a:rPr lang="zh-TW" altLang="en-US" dirty="0" smtClean="0"/>
              <a:t>公司</a:t>
            </a:r>
            <a:endParaRPr lang="en-US" altLang="zh-TW" dirty="0" smtClean="0"/>
          </a:p>
          <a:p>
            <a:r>
              <a:rPr lang="zh-TW" altLang="en-US" dirty="0" smtClean="0"/>
              <a:t>班友旗下包含</a:t>
            </a:r>
            <a:r>
              <a:rPr lang="zh-TW" altLang="en-US" dirty="0"/>
              <a:t>三大</a:t>
            </a:r>
            <a:r>
              <a:rPr lang="zh-TW" altLang="en-US" dirty="0" smtClean="0"/>
              <a:t>企業體：除</a:t>
            </a:r>
            <a:r>
              <a:rPr lang="zh-TW" altLang="en-US" dirty="0"/>
              <a:t>寶齡外，在業界享有盛名的順天堂藥廠、傑奎科技也同為班</a:t>
            </a:r>
            <a:r>
              <a:rPr lang="zh-TW" altLang="en-US" dirty="0" smtClean="0"/>
              <a:t>友轉投資子公司的</a:t>
            </a:r>
            <a:r>
              <a:rPr lang="zh-TW" altLang="en-US" dirty="0"/>
              <a:t>一份子</a:t>
            </a:r>
          </a:p>
          <a:p>
            <a:endParaRPr lang="zh-TW" altLang="en-US" dirty="0"/>
          </a:p>
          <a:p>
            <a:endParaRPr lang="zh-TW" altLang="en-US" dirty="0"/>
          </a:p>
        </p:txBody>
      </p:sp>
      <p:graphicFrame>
        <p:nvGraphicFramePr>
          <p:cNvPr id="5" name="資料庫圖表 4"/>
          <p:cNvGraphicFramePr/>
          <p:nvPr>
            <p:extLst/>
          </p:nvPr>
        </p:nvGraphicFramePr>
        <p:xfrm>
          <a:off x="899592" y="3356992"/>
          <a:ext cx="7344816"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lillian\Desktop\0624 PBF\IMG_262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816"/>
          <a:stretch/>
        </p:blipFill>
        <p:spPr bwMode="auto">
          <a:xfrm>
            <a:off x="5364088" y="260648"/>
            <a:ext cx="1853172" cy="1336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gcache.cnyes.com/cnews/20140915/201409150759166615773.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5720" y="836712"/>
            <a:ext cx="1887899" cy="12585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3</a:t>
            </a:r>
            <a:endParaRPr lang="zh-TW" altLang="en-US" dirty="0"/>
          </a:p>
        </p:txBody>
      </p:sp>
    </p:spTree>
    <p:extLst>
      <p:ext uri="{BB962C8B-B14F-4D97-AF65-F5344CB8AC3E}">
        <p14:creationId xmlns:p14="http://schemas.microsoft.com/office/powerpoint/2010/main" val="2145151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PR\2014 1st 法說會Planning\graph &amp; figure\PB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52" y="3212976"/>
            <a:ext cx="4103948" cy="218877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zh-TW" altLang="en-US" dirty="0" smtClean="0"/>
              <a:t>寶齡富錦生技概況 </a:t>
            </a:r>
            <a:r>
              <a:rPr lang="en-US" altLang="zh-TW" dirty="0" smtClean="0"/>
              <a:t>	</a:t>
            </a:r>
            <a:endParaRPr lang="zh-TW" altLang="en-US" dirty="0"/>
          </a:p>
        </p:txBody>
      </p:sp>
      <p:sp>
        <p:nvSpPr>
          <p:cNvPr id="3" name="內容版面配置區 2"/>
          <p:cNvSpPr>
            <a:spLocks noGrp="1"/>
          </p:cNvSpPr>
          <p:nvPr>
            <p:ph idx="1"/>
          </p:nvPr>
        </p:nvSpPr>
        <p:spPr>
          <a:xfrm>
            <a:off x="0" y="1628800"/>
            <a:ext cx="9144000" cy="5112568"/>
          </a:xfrm>
        </p:spPr>
        <p:txBody>
          <a:bodyPr>
            <a:noAutofit/>
          </a:bodyPr>
          <a:lstStyle/>
          <a:p>
            <a:pPr>
              <a:spcAft>
                <a:spcPct val="20000"/>
              </a:spcAft>
            </a:pPr>
            <a:r>
              <a:rPr lang="zh-TW" altLang="en-US" sz="2200" dirty="0" smtClean="0">
                <a:latin typeface="+mn-lt"/>
                <a:cs typeface="Arial" pitchFamily="34" charset="0"/>
              </a:rPr>
              <a:t>公司成立時間：</a:t>
            </a:r>
            <a:r>
              <a:rPr lang="en-US" altLang="zh-TW" sz="2200" dirty="0" smtClean="0">
                <a:latin typeface="+mn-lt"/>
                <a:cs typeface="Arial" pitchFamily="34" charset="0"/>
              </a:rPr>
              <a:t>1976.01.07 (2000.12.15</a:t>
            </a:r>
            <a:r>
              <a:rPr lang="zh-TW" altLang="en-US" sz="2200" dirty="0" smtClean="0">
                <a:latin typeface="+mn-lt"/>
                <a:cs typeface="Arial" pitchFamily="34" charset="0"/>
              </a:rPr>
              <a:t>公開</a:t>
            </a:r>
            <a:r>
              <a:rPr lang="zh-TW" altLang="en-US" sz="2200" dirty="0">
                <a:latin typeface="+mn-lt"/>
                <a:cs typeface="Arial" pitchFamily="34" charset="0"/>
              </a:rPr>
              <a:t>發行</a:t>
            </a:r>
            <a:r>
              <a:rPr lang="zh-TW" altLang="en-US" sz="2200" dirty="0" smtClean="0">
                <a:latin typeface="+mn-lt"/>
                <a:cs typeface="Arial" pitchFamily="34" charset="0"/>
              </a:rPr>
              <a:t>、</a:t>
            </a:r>
            <a:r>
              <a:rPr lang="en-US" altLang="zh-TW" sz="2200" dirty="0" smtClean="0">
                <a:latin typeface="+mn-lt"/>
                <a:cs typeface="Arial" pitchFamily="34" charset="0"/>
              </a:rPr>
              <a:t>2004.06.14</a:t>
            </a:r>
            <a:r>
              <a:rPr lang="zh-TW" altLang="en-US" sz="2200" dirty="0" smtClean="0">
                <a:latin typeface="+mn-lt"/>
                <a:cs typeface="Arial" pitchFamily="34" charset="0"/>
              </a:rPr>
              <a:t>興</a:t>
            </a:r>
            <a:r>
              <a:rPr lang="zh-TW" altLang="en-US" sz="2200" dirty="0">
                <a:latin typeface="+mn-lt"/>
                <a:cs typeface="Arial" pitchFamily="34" charset="0"/>
              </a:rPr>
              <a:t>櫃</a:t>
            </a:r>
            <a:r>
              <a:rPr lang="en-US" altLang="zh-TW" sz="2200" dirty="0">
                <a:latin typeface="+mn-lt"/>
                <a:cs typeface="Arial" pitchFamily="34" charset="0"/>
              </a:rPr>
              <a:t>)</a:t>
            </a:r>
          </a:p>
          <a:p>
            <a:pPr>
              <a:spcAft>
                <a:spcPct val="20000"/>
              </a:spcAft>
            </a:pPr>
            <a:r>
              <a:rPr lang="zh-TW" altLang="en-US" sz="2200" dirty="0" smtClean="0">
                <a:latin typeface="+mn-lt"/>
                <a:cs typeface="Arial" pitchFamily="34" charset="0"/>
              </a:rPr>
              <a:t>主要經營者：董事長</a:t>
            </a:r>
            <a:r>
              <a:rPr lang="en-US" altLang="zh-TW" sz="2200" dirty="0" smtClean="0">
                <a:latin typeface="+mn-lt"/>
                <a:cs typeface="Arial" pitchFamily="34" charset="0"/>
              </a:rPr>
              <a:t>—</a:t>
            </a:r>
            <a:r>
              <a:rPr lang="zh-TW" altLang="en-US" sz="2200" dirty="0" smtClean="0">
                <a:latin typeface="+mn-lt"/>
                <a:cs typeface="Arial" pitchFamily="34" charset="0"/>
              </a:rPr>
              <a:t>張立秋 </a:t>
            </a:r>
            <a:r>
              <a:rPr lang="en-US" altLang="zh-TW" sz="2200" dirty="0" smtClean="0">
                <a:latin typeface="+mn-lt"/>
                <a:cs typeface="Arial" pitchFamily="34" charset="0"/>
              </a:rPr>
              <a:t>/ </a:t>
            </a:r>
            <a:r>
              <a:rPr lang="zh-TW" altLang="en-US" sz="2200" dirty="0" smtClean="0">
                <a:latin typeface="+mn-lt"/>
                <a:cs typeface="Arial" pitchFamily="34" charset="0"/>
              </a:rPr>
              <a:t>總經理</a:t>
            </a:r>
            <a:r>
              <a:rPr lang="en-US" altLang="zh-TW" sz="2200" dirty="0" smtClean="0">
                <a:latin typeface="+mn-lt"/>
                <a:cs typeface="Arial" pitchFamily="34" charset="0"/>
              </a:rPr>
              <a:t>—</a:t>
            </a:r>
            <a:r>
              <a:rPr lang="zh-TW" altLang="en-US" sz="2200" dirty="0" smtClean="0">
                <a:latin typeface="+mn-lt"/>
                <a:cs typeface="Arial" pitchFamily="34" charset="0"/>
              </a:rPr>
              <a:t>江宗明</a:t>
            </a:r>
            <a:endParaRPr lang="en-US" altLang="zh-TW" sz="2200" dirty="0" smtClean="0">
              <a:latin typeface="+mn-lt"/>
              <a:cs typeface="Arial" pitchFamily="34" charset="0"/>
            </a:endParaRPr>
          </a:p>
          <a:p>
            <a:pPr>
              <a:spcAft>
                <a:spcPct val="20000"/>
              </a:spcAft>
            </a:pPr>
            <a:r>
              <a:rPr lang="zh-TW" altLang="en-US" sz="2200" dirty="0" smtClean="0">
                <a:latin typeface="+mn-lt"/>
                <a:cs typeface="Arial" pitchFamily="34" charset="0"/>
              </a:rPr>
              <a:t>主要業務：</a:t>
            </a:r>
            <a:r>
              <a:rPr lang="zh-TW" altLang="en-US" sz="2200" dirty="0" smtClean="0">
                <a:latin typeface="微軟正黑體" pitchFamily="34" charset="-120"/>
              </a:rPr>
              <a:t>多角化經營，事業體包含新藥開發、西藥製藥、醫美藥粧、營養保健、專業消毒感控及動寵物系列、感染檢測及精準癌症醫療診斷等 </a:t>
            </a:r>
            <a:endParaRPr lang="zh-TW" altLang="en-US" sz="2200" dirty="0" smtClean="0">
              <a:latin typeface="微軟正黑體" pitchFamily="34" charset="-120"/>
              <a:cs typeface="Arial" pitchFamily="34" charset="0"/>
            </a:endParaRPr>
          </a:p>
          <a:p>
            <a:pPr>
              <a:spcAft>
                <a:spcPct val="20000"/>
              </a:spcAft>
            </a:pPr>
            <a:r>
              <a:rPr lang="zh-TW" altLang="en-US" sz="2200" dirty="0" smtClean="0">
                <a:latin typeface="+mn-lt"/>
              </a:rPr>
              <a:t>資本額</a:t>
            </a:r>
            <a:r>
              <a:rPr lang="en-US" altLang="zh-TW" sz="2200" dirty="0">
                <a:latin typeface="+mn-lt"/>
              </a:rPr>
              <a:t>:</a:t>
            </a:r>
            <a:r>
              <a:rPr lang="zh-TW" altLang="en-US" sz="2200" dirty="0">
                <a:latin typeface="+mn-lt"/>
              </a:rPr>
              <a:t> </a:t>
            </a:r>
            <a:r>
              <a:rPr lang="zh-TW" altLang="en-US" sz="2200" dirty="0" smtClean="0">
                <a:latin typeface="+mn-lt"/>
              </a:rPr>
              <a:t>新台幣 </a:t>
            </a:r>
            <a:r>
              <a:rPr lang="en-US" altLang="zh-TW" sz="2200" dirty="0" smtClean="0">
                <a:latin typeface="+mn-lt"/>
              </a:rPr>
              <a:t>6</a:t>
            </a:r>
            <a:r>
              <a:rPr lang="zh-TW" altLang="en-US" sz="2200" dirty="0" smtClean="0">
                <a:latin typeface="+mn-lt"/>
              </a:rPr>
              <a:t>億</a:t>
            </a:r>
            <a:r>
              <a:rPr lang="en-US" altLang="zh-TW" sz="2200" dirty="0">
                <a:latin typeface="+mn-lt"/>
              </a:rPr>
              <a:t>8</a:t>
            </a:r>
            <a:r>
              <a:rPr lang="zh-TW" altLang="en-US" sz="2200" dirty="0" smtClean="0">
                <a:latin typeface="+mn-lt"/>
              </a:rPr>
              <a:t>仟萬元 </a:t>
            </a:r>
            <a:endParaRPr lang="en-US" altLang="zh-TW" sz="2200" dirty="0" smtClean="0">
              <a:latin typeface="+mn-lt"/>
            </a:endParaRPr>
          </a:p>
          <a:p>
            <a:pPr>
              <a:spcAft>
                <a:spcPct val="20000"/>
              </a:spcAft>
            </a:pPr>
            <a:r>
              <a:rPr lang="zh-TW" altLang="en-US" sz="2200" dirty="0" smtClean="0">
                <a:latin typeface="+mn-lt"/>
              </a:rPr>
              <a:t>擁有</a:t>
            </a:r>
            <a:r>
              <a:rPr lang="zh-TW" altLang="en-US" sz="2200" dirty="0">
                <a:latin typeface="+mn-lt"/>
              </a:rPr>
              <a:t>符合國家雙認證</a:t>
            </a:r>
            <a:r>
              <a:rPr lang="zh-TW" altLang="en-US" sz="2200" dirty="0" smtClean="0">
                <a:latin typeface="+mn-lt"/>
              </a:rPr>
              <a:t>藥廠</a:t>
            </a:r>
            <a:endParaRPr lang="en-US" altLang="zh-TW" sz="2200" dirty="0">
              <a:latin typeface="+mn-lt"/>
            </a:endParaRPr>
          </a:p>
          <a:p>
            <a:pPr lvl="1">
              <a:spcAft>
                <a:spcPct val="20000"/>
              </a:spcAft>
            </a:pPr>
            <a:r>
              <a:rPr lang="zh-TW" altLang="en-US" sz="2000" dirty="0" smtClean="0">
                <a:solidFill>
                  <a:srgbClr val="003366"/>
                </a:solidFill>
                <a:latin typeface="+mn-lt"/>
              </a:rPr>
              <a:t>台灣</a:t>
            </a:r>
            <a:r>
              <a:rPr lang="en-US" altLang="zh-TW" sz="2000" dirty="0" smtClean="0">
                <a:solidFill>
                  <a:srgbClr val="003366"/>
                </a:solidFill>
                <a:latin typeface="+mn-lt"/>
              </a:rPr>
              <a:t>:</a:t>
            </a:r>
            <a:r>
              <a:rPr lang="zh-TW" altLang="en-US" sz="2000" dirty="0" smtClean="0">
                <a:solidFill>
                  <a:srgbClr val="003366"/>
                </a:solidFill>
                <a:latin typeface="+mn-lt"/>
              </a:rPr>
              <a:t> 西藥</a:t>
            </a:r>
            <a:r>
              <a:rPr lang="en-US" altLang="zh-TW" sz="2000" dirty="0">
                <a:solidFill>
                  <a:srgbClr val="003366"/>
                </a:solidFill>
                <a:latin typeface="+mn-lt"/>
              </a:rPr>
              <a:t>PIC/S GMP</a:t>
            </a:r>
            <a:r>
              <a:rPr lang="zh-TW" altLang="en-US" sz="2000" dirty="0">
                <a:solidFill>
                  <a:srgbClr val="003366"/>
                </a:solidFill>
                <a:latin typeface="+mn-lt"/>
              </a:rPr>
              <a:t> </a:t>
            </a:r>
            <a:r>
              <a:rPr lang="en-US" altLang="zh-TW" sz="2000" dirty="0">
                <a:solidFill>
                  <a:srgbClr val="003366"/>
                </a:solidFill>
                <a:latin typeface="+mn-lt"/>
              </a:rPr>
              <a:t>+ </a:t>
            </a:r>
            <a:r>
              <a:rPr lang="zh-TW" altLang="en-US" sz="2000" dirty="0">
                <a:solidFill>
                  <a:srgbClr val="003366"/>
                </a:solidFill>
                <a:latin typeface="+mn-lt"/>
              </a:rPr>
              <a:t>化妝品</a:t>
            </a:r>
            <a:r>
              <a:rPr lang="en-US" altLang="zh-TW" sz="2000" dirty="0" smtClean="0">
                <a:solidFill>
                  <a:srgbClr val="003366"/>
                </a:solidFill>
                <a:latin typeface="+mn-lt"/>
              </a:rPr>
              <a:t>GMP</a:t>
            </a:r>
          </a:p>
          <a:p>
            <a:pPr lvl="1">
              <a:spcAft>
                <a:spcPct val="20000"/>
              </a:spcAft>
            </a:pPr>
            <a:r>
              <a:rPr lang="zh-TW" altLang="en-US" sz="2000" dirty="0" smtClean="0">
                <a:solidFill>
                  <a:srgbClr val="003366"/>
                </a:solidFill>
                <a:latin typeface="+mn-lt"/>
              </a:rPr>
              <a:t>中國大陸</a:t>
            </a:r>
            <a:r>
              <a:rPr lang="en-US" altLang="zh-TW" sz="2000" dirty="0" smtClean="0">
                <a:solidFill>
                  <a:srgbClr val="003366"/>
                </a:solidFill>
                <a:latin typeface="+mn-lt"/>
              </a:rPr>
              <a:t>:</a:t>
            </a:r>
            <a:r>
              <a:rPr lang="zh-TW" altLang="en-US" sz="2000" dirty="0" smtClean="0">
                <a:solidFill>
                  <a:srgbClr val="003366"/>
                </a:solidFill>
                <a:latin typeface="+mn-lt"/>
              </a:rPr>
              <a:t> 高規格化妝品廠</a:t>
            </a:r>
            <a:r>
              <a:rPr lang="en-US" altLang="zh-TW" sz="2000" dirty="0" smtClean="0">
                <a:solidFill>
                  <a:srgbClr val="003366"/>
                </a:solidFill>
                <a:latin typeface="+mn-lt"/>
              </a:rPr>
              <a:t>&amp;</a:t>
            </a:r>
            <a:r>
              <a:rPr lang="zh-TW" altLang="en-US" sz="2000" dirty="0" smtClean="0">
                <a:solidFill>
                  <a:srgbClr val="003366"/>
                </a:solidFill>
                <a:latin typeface="+mn-lt"/>
              </a:rPr>
              <a:t>消毒水廠</a:t>
            </a:r>
            <a:endParaRPr lang="en-US" altLang="zh-TW" sz="2000" dirty="0">
              <a:solidFill>
                <a:srgbClr val="003366"/>
              </a:solidFill>
              <a:latin typeface="+mn-lt"/>
            </a:endParaRPr>
          </a:p>
          <a:p>
            <a:pPr>
              <a:spcAft>
                <a:spcPct val="20000"/>
              </a:spcAft>
            </a:pPr>
            <a:r>
              <a:rPr lang="zh-TW" altLang="en-US" sz="2200" dirty="0">
                <a:latin typeface="+mn-lt"/>
              </a:rPr>
              <a:t>員工人數</a:t>
            </a:r>
            <a:r>
              <a:rPr lang="en-US" altLang="zh-TW" sz="2200" dirty="0">
                <a:latin typeface="+mn-lt"/>
              </a:rPr>
              <a:t>:</a:t>
            </a:r>
            <a:r>
              <a:rPr lang="zh-TW" altLang="en-US" sz="2200" dirty="0" smtClean="0">
                <a:latin typeface="+mn-lt"/>
              </a:rPr>
              <a:t> 台灣約</a:t>
            </a:r>
            <a:r>
              <a:rPr lang="en-US" altLang="zh-TW" sz="2200" dirty="0" smtClean="0">
                <a:latin typeface="+mn-lt"/>
              </a:rPr>
              <a:t>300+</a:t>
            </a:r>
            <a:r>
              <a:rPr lang="zh-TW" altLang="en-US" sz="2200" dirty="0" smtClean="0">
                <a:latin typeface="+mn-lt"/>
              </a:rPr>
              <a:t>人、</a:t>
            </a:r>
            <a:r>
              <a:rPr lang="zh-TW" altLang="en-US" sz="2200" dirty="0">
                <a:latin typeface="+mn-lt"/>
              </a:rPr>
              <a:t>中國大陸</a:t>
            </a:r>
            <a:r>
              <a:rPr lang="zh-TW" altLang="en-US" sz="2200" dirty="0" smtClean="0">
                <a:latin typeface="+mn-lt"/>
              </a:rPr>
              <a:t>子公司</a:t>
            </a:r>
            <a:r>
              <a:rPr lang="en-US" altLang="zh-TW" sz="2200" dirty="0" smtClean="0">
                <a:latin typeface="+mn-lt"/>
              </a:rPr>
              <a:t>80+</a:t>
            </a:r>
            <a:r>
              <a:rPr lang="zh-TW" altLang="en-US" sz="2200" dirty="0" smtClean="0">
                <a:latin typeface="+mn-lt"/>
              </a:rPr>
              <a:t>人</a:t>
            </a:r>
            <a:endParaRPr lang="en-US" altLang="zh-TW" sz="2200" dirty="0" smtClean="0">
              <a:latin typeface="+mn-lt"/>
            </a:endParaRPr>
          </a:p>
          <a:p>
            <a:pPr>
              <a:spcAft>
                <a:spcPct val="20000"/>
              </a:spcAft>
            </a:pPr>
            <a:r>
              <a:rPr lang="zh-TW" altLang="en-US" sz="2200" dirty="0" smtClean="0">
                <a:latin typeface="+mn-lt"/>
              </a:rPr>
              <a:t>垂直整合研發、製造、品牌與通路行銷，多角化事業群經營</a:t>
            </a:r>
            <a:endParaRPr lang="en-US" altLang="zh-TW" sz="2200" dirty="0" smtClean="0">
              <a:latin typeface="+mn-lt"/>
            </a:endParaRPr>
          </a:p>
          <a:p>
            <a:pPr>
              <a:spcAft>
                <a:spcPct val="20000"/>
              </a:spcAft>
            </a:pPr>
            <a:r>
              <a:rPr lang="zh-TW" altLang="en-US" sz="2200" dirty="0" smtClean="0"/>
              <a:t>總公司 </a:t>
            </a:r>
            <a:r>
              <a:rPr lang="en-US" altLang="zh-TW" sz="2200" dirty="0"/>
              <a:t>:</a:t>
            </a:r>
            <a:r>
              <a:rPr lang="zh-TW" altLang="en-US" sz="2200" dirty="0"/>
              <a:t> 台北市南港區園區街</a:t>
            </a:r>
            <a:r>
              <a:rPr lang="en-US" altLang="zh-TW" sz="2200" dirty="0"/>
              <a:t>3</a:t>
            </a:r>
            <a:r>
              <a:rPr lang="zh-TW" altLang="en-US" sz="2200" dirty="0"/>
              <a:t>號</a:t>
            </a:r>
            <a:r>
              <a:rPr lang="en-US" altLang="zh-TW" sz="2200" dirty="0"/>
              <a:t>16</a:t>
            </a:r>
            <a:r>
              <a:rPr lang="zh-TW" altLang="en-US" sz="2200" dirty="0"/>
              <a:t>樓 </a:t>
            </a:r>
            <a:r>
              <a:rPr lang="en-US" altLang="zh-TW" sz="2200" dirty="0"/>
              <a:t>(F</a:t>
            </a:r>
            <a:r>
              <a:rPr lang="zh-TW" altLang="en-US" sz="2200" dirty="0"/>
              <a:t>棟</a:t>
            </a:r>
            <a:r>
              <a:rPr lang="en-US" altLang="zh-TW" sz="2200" dirty="0"/>
              <a:t>)</a:t>
            </a:r>
          </a:p>
          <a:p>
            <a:pPr marL="0" indent="0">
              <a:spcAft>
                <a:spcPct val="20000"/>
              </a:spcAft>
              <a:buNone/>
            </a:pPr>
            <a:r>
              <a:rPr lang="zh-TW" altLang="en-US" sz="2200" dirty="0" smtClean="0">
                <a:latin typeface="+mn-lt"/>
              </a:rPr>
              <a:t> </a:t>
            </a:r>
            <a:endParaRPr lang="en-US" altLang="zh-TW" sz="2200" dirty="0">
              <a:latin typeface="+mn-lt"/>
            </a:endParaRPr>
          </a:p>
        </p:txBody>
      </p:sp>
      <p:sp>
        <p:nvSpPr>
          <p:cNvPr id="5" name="Slide Number Placeholder 3"/>
          <p:cNvSpPr txBox="1">
            <a:spLocks/>
          </p:cNvSpPr>
          <p:nvPr/>
        </p:nvSpPr>
        <p:spPr>
          <a:xfrm>
            <a:off x="8604448" y="5888995"/>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6</a:t>
            </a:fld>
            <a:endParaRPr lang="zh-TW" altLang="en-US" dirty="0"/>
          </a:p>
        </p:txBody>
      </p:sp>
    </p:spTree>
    <p:extLst>
      <p:ext uri="{BB962C8B-B14F-4D97-AF65-F5344CB8AC3E}">
        <p14:creationId xmlns:p14="http://schemas.microsoft.com/office/powerpoint/2010/main" val="2241019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7384"/>
            <a:ext cx="8229600" cy="994122"/>
          </a:xfrm>
        </p:spPr>
        <p:txBody>
          <a:bodyPr>
            <a:normAutofit/>
          </a:bodyPr>
          <a:lstStyle/>
          <a:p>
            <a:r>
              <a:rPr lang="zh-TW" altLang="en-US" dirty="0" smtClean="0"/>
              <a:t>寶齡發展</a:t>
            </a:r>
            <a:r>
              <a:rPr lang="zh-TW" altLang="en-US" dirty="0"/>
              <a:t>沿革</a:t>
            </a:r>
          </a:p>
        </p:txBody>
      </p:sp>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06" y="836712"/>
            <a:ext cx="6675814"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92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經營理念與願景</a:t>
            </a:r>
          </a:p>
        </p:txBody>
      </p:sp>
      <p:sp>
        <p:nvSpPr>
          <p:cNvPr id="5" name="內容版面配置區 4"/>
          <p:cNvSpPr>
            <a:spLocks noGrp="1"/>
          </p:cNvSpPr>
          <p:nvPr>
            <p:ph idx="1"/>
          </p:nvPr>
        </p:nvSpPr>
        <p:spPr>
          <a:xfrm>
            <a:off x="467544" y="1412776"/>
            <a:ext cx="8229600" cy="4824536"/>
          </a:xfrm>
        </p:spPr>
        <p:txBody>
          <a:bodyPr>
            <a:normAutofit/>
          </a:bodyPr>
          <a:lstStyle/>
          <a:p>
            <a:endParaRPr lang="en-US" altLang="zh-TW" dirty="0" smtClean="0"/>
          </a:p>
          <a:p>
            <a:r>
              <a:rPr lang="zh-TW" altLang="en-US" dirty="0" smtClean="0"/>
              <a:t>                </a:t>
            </a:r>
            <a:r>
              <a:rPr lang="en-US" altLang="zh-TW" dirty="0" smtClean="0"/>
              <a:t>=</a:t>
            </a:r>
            <a:r>
              <a:rPr lang="zh-TW" altLang="en-US" dirty="0" smtClean="0"/>
              <a:t> 寶貝你的年齡</a:t>
            </a:r>
            <a:endParaRPr lang="en-US" altLang="zh-TW" dirty="0" smtClean="0"/>
          </a:p>
          <a:p>
            <a:pPr marL="0" indent="0">
              <a:buNone/>
            </a:pPr>
            <a:endParaRPr lang="en-US" altLang="zh-TW" dirty="0" smtClean="0"/>
          </a:p>
          <a:p>
            <a:r>
              <a:rPr lang="zh-TW" altLang="en-US" dirty="0" smtClean="0"/>
              <a:t>寶齡願景</a:t>
            </a:r>
            <a:r>
              <a:rPr lang="en-US" altLang="zh-TW" dirty="0" smtClean="0"/>
              <a:t>:</a:t>
            </a:r>
            <a:r>
              <a:rPr lang="zh-TW" altLang="en-US" dirty="0" smtClean="0"/>
              <a:t> </a:t>
            </a:r>
            <a:r>
              <a:rPr lang="en-US" altLang="zh-TW" dirty="0" smtClean="0"/>
              <a:t>『</a:t>
            </a:r>
            <a:r>
              <a:rPr lang="zh-TW" altLang="en-US" dirty="0" smtClean="0"/>
              <a:t>讓人人都能盡情享受生命的美好</a:t>
            </a:r>
            <a:r>
              <a:rPr lang="en-US" altLang="zh-TW" dirty="0" smtClean="0"/>
              <a:t>!』</a:t>
            </a:r>
          </a:p>
          <a:p>
            <a:endParaRPr lang="en-US" altLang="zh-TW" dirty="0" smtClean="0"/>
          </a:p>
          <a:p>
            <a:r>
              <a:rPr lang="zh-TW" altLang="en-US" dirty="0" smtClean="0"/>
              <a:t>經營理念</a:t>
            </a:r>
            <a:r>
              <a:rPr lang="en-US" altLang="zh-TW" dirty="0" smtClean="0"/>
              <a:t>:</a:t>
            </a:r>
            <a:r>
              <a:rPr lang="zh-TW" altLang="en-US" dirty="0" smtClean="0"/>
              <a:t> </a:t>
            </a:r>
            <a:endParaRPr lang="en-US" altLang="zh-TW" dirty="0" smtClean="0"/>
          </a:p>
          <a:p>
            <a:pPr lvl="1">
              <a:spcBef>
                <a:spcPts val="1200"/>
              </a:spcBef>
              <a:spcAft>
                <a:spcPts val="600"/>
              </a:spcAft>
            </a:pPr>
            <a:r>
              <a:rPr lang="zh-TW" altLang="en-US" dirty="0" smtClean="0">
                <a:solidFill>
                  <a:srgbClr val="FF0000"/>
                </a:solidFill>
              </a:rPr>
              <a:t>健康</a:t>
            </a:r>
            <a:r>
              <a:rPr lang="zh-TW" altLang="en-US" dirty="0" smtClean="0"/>
              <a:t> </a:t>
            </a:r>
            <a:r>
              <a:rPr lang="en-US" altLang="zh-TW" dirty="0" smtClean="0"/>
              <a:t>:</a:t>
            </a:r>
            <a:r>
              <a:rPr lang="zh-TW" altLang="en-US" dirty="0" smtClean="0"/>
              <a:t> 研發出具有差異化的優質產品</a:t>
            </a:r>
            <a:endParaRPr lang="en-US" altLang="zh-TW" dirty="0" smtClean="0"/>
          </a:p>
          <a:p>
            <a:pPr lvl="1">
              <a:spcBef>
                <a:spcPts val="1200"/>
              </a:spcBef>
              <a:spcAft>
                <a:spcPts val="600"/>
              </a:spcAft>
            </a:pPr>
            <a:r>
              <a:rPr lang="zh-TW" altLang="en-US" dirty="0" smtClean="0">
                <a:solidFill>
                  <a:srgbClr val="FF0000"/>
                </a:solidFill>
              </a:rPr>
              <a:t>關懷</a:t>
            </a:r>
            <a:r>
              <a:rPr lang="zh-TW" altLang="en-US" dirty="0" smtClean="0"/>
              <a:t> </a:t>
            </a:r>
            <a:r>
              <a:rPr lang="en-US" altLang="zh-TW" dirty="0" smtClean="0"/>
              <a:t>:</a:t>
            </a:r>
            <a:r>
              <a:rPr lang="zh-TW" altLang="en-US" dirty="0" smtClean="0"/>
              <a:t> 讓世上所有人均能享受美好生命</a:t>
            </a:r>
            <a:endParaRPr lang="en-US" altLang="zh-TW" dirty="0" smtClean="0"/>
          </a:p>
          <a:p>
            <a:pPr lvl="1">
              <a:spcBef>
                <a:spcPts val="1200"/>
              </a:spcBef>
              <a:spcAft>
                <a:spcPts val="600"/>
              </a:spcAft>
            </a:pPr>
            <a:r>
              <a:rPr lang="zh-TW" altLang="en-US" dirty="0">
                <a:solidFill>
                  <a:srgbClr val="FF0000"/>
                </a:solidFill>
              </a:rPr>
              <a:t>分享 </a:t>
            </a:r>
            <a:r>
              <a:rPr lang="en-US" altLang="zh-TW" dirty="0"/>
              <a:t>:</a:t>
            </a:r>
            <a:r>
              <a:rPr lang="zh-TW" altLang="en-US" dirty="0"/>
              <a:t> 將寶齡健康照護產品呈現於世界各地</a:t>
            </a:r>
            <a:endParaRPr lang="en-US" altLang="zh-TW" dirty="0"/>
          </a:p>
          <a:p>
            <a:pPr lvl="1">
              <a:spcBef>
                <a:spcPts val="1200"/>
              </a:spcBef>
              <a:spcAft>
                <a:spcPts val="600"/>
              </a:spcAft>
            </a:pPr>
            <a:endParaRPr lang="en-US" altLang="zh-TW" dirty="0" smtClean="0"/>
          </a:p>
          <a:p>
            <a:endParaRPr lang="en-US" altLang="zh-TW" dirty="0" smtClean="0"/>
          </a:p>
          <a:p>
            <a:endParaRPr lang="en-US" altLang="zh-TW" dirty="0"/>
          </a:p>
          <a:p>
            <a:endParaRPr lang="en-US" altLang="zh-TW" dirty="0" smtClean="0"/>
          </a:p>
          <a:p>
            <a:endParaRPr lang="zh-TW" altLang="en-US" dirty="0"/>
          </a:p>
        </p:txBody>
      </p:sp>
      <p:pic>
        <p:nvPicPr>
          <p:cNvPr id="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58" t="35060" r="28686" b="41005"/>
          <a:stretch/>
        </p:blipFill>
        <p:spPr bwMode="auto">
          <a:xfrm>
            <a:off x="827584" y="1700808"/>
            <a:ext cx="1440160" cy="741908"/>
          </a:xfrm>
          <a:prstGeom prst="rect">
            <a:avLst/>
          </a:prstGeom>
          <a:solidFill>
            <a:srgbClr val="FFC000"/>
          </a:solidFill>
          <a:ln>
            <a:noFill/>
          </a:ln>
        </p:spPr>
      </p:pic>
      <p:sp>
        <p:nvSpPr>
          <p:cNvPr id="7"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8</a:t>
            </a:fld>
            <a:endParaRPr lang="zh-TW" altLang="en-US" dirty="0"/>
          </a:p>
        </p:txBody>
      </p:sp>
      <p:pic>
        <p:nvPicPr>
          <p:cNvPr id="8" name="圖片 7"/>
          <p:cNvPicPr>
            <a:picLocks noChangeAspect="1"/>
          </p:cNvPicPr>
          <p:nvPr/>
        </p:nvPicPr>
        <p:blipFill rotWithShape="1">
          <a:blip r:embed="rId4" cstate="print">
            <a:extLst>
              <a:ext uri="{28A0092B-C50C-407E-A947-70E740481C1C}">
                <a14:useLocalDpi xmlns:a14="http://schemas.microsoft.com/office/drawing/2010/main" val="0"/>
              </a:ext>
            </a:extLst>
          </a:blip>
          <a:srcRect r="22424"/>
          <a:stretch/>
        </p:blipFill>
        <p:spPr>
          <a:xfrm>
            <a:off x="4932040" y="107407"/>
            <a:ext cx="4106679" cy="2276872"/>
          </a:xfrm>
          <a:prstGeom prst="rect">
            <a:avLst/>
          </a:prstGeom>
        </p:spPr>
      </p:pic>
    </p:spTree>
    <p:extLst>
      <p:ext uri="{BB962C8B-B14F-4D97-AF65-F5344CB8AC3E}">
        <p14:creationId xmlns:p14="http://schemas.microsoft.com/office/powerpoint/2010/main" val="1474829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市場定位</a:t>
            </a:r>
            <a:endParaRPr lang="zh-TW" altLang="en-US" dirty="0"/>
          </a:p>
        </p:txBody>
      </p:sp>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772816"/>
            <a:ext cx="8419317" cy="3744416"/>
          </a:xfrm>
        </p:spPr>
      </p:pic>
    </p:spTree>
    <p:extLst>
      <p:ext uri="{BB962C8B-B14F-4D97-AF65-F5344CB8AC3E}">
        <p14:creationId xmlns:p14="http://schemas.microsoft.com/office/powerpoint/2010/main" val="1011469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38473</TotalTime>
  <Words>1656</Words>
  <Application>Microsoft Office PowerPoint</Application>
  <PresentationFormat>如螢幕大小 (4:3)</PresentationFormat>
  <Paragraphs>354</Paragraphs>
  <Slides>34</Slides>
  <Notes>18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34</vt:i4>
      </vt:variant>
    </vt:vector>
  </HeadingPairs>
  <TitlesOfParts>
    <vt:vector size="41" baseType="lpstr">
      <vt:lpstr>微軟正黑體</vt:lpstr>
      <vt:lpstr>新細明體</vt:lpstr>
      <vt:lpstr>Arial</vt:lpstr>
      <vt:lpstr>Calibri</vt:lpstr>
      <vt:lpstr>Century Gothic</vt:lpstr>
      <vt:lpstr>Wingdings</vt:lpstr>
      <vt:lpstr>Office 佈景主題</vt:lpstr>
      <vt:lpstr>寶齡富錦生技股份有限公司 公司簡介 丁爾昆 發言人  2017.08.10</vt:lpstr>
      <vt:lpstr>Disclaimer </vt:lpstr>
      <vt:lpstr>簡報大綱</vt:lpstr>
      <vt:lpstr>寶齡富錦公司簡介</vt:lpstr>
      <vt:lpstr>寶齡的誕生 – 班友故事</vt:lpstr>
      <vt:lpstr>寶齡富錦生技概況  </vt:lpstr>
      <vt:lpstr>寶齡發展沿革</vt:lpstr>
      <vt:lpstr>經營理念與願景</vt:lpstr>
      <vt:lpstr>市場定位</vt:lpstr>
      <vt:lpstr>核心事業與產品佈局 以『增進健康與生命品質』為中心，發展核心事業</vt:lpstr>
      <vt:lpstr>PowerPoint 簡報</vt:lpstr>
      <vt:lpstr>西藥製藥 Pharmaceutical</vt:lpstr>
      <vt:lpstr>感染控制 Disinfection</vt:lpstr>
      <vt:lpstr>延緩老化 Anti-aging 藥妝(Cosmeceuticals) &amp;保健(Nutraceuticals) </vt:lpstr>
      <vt:lpstr>擴展『抗老化』業務版圖</vt:lpstr>
      <vt:lpstr>PowerPoint 簡報</vt:lpstr>
      <vt:lpstr>打造國際腎臟專業品牌</vt:lpstr>
      <vt:lpstr>拿百磷 – 全球最完整的專利保護</vt:lpstr>
      <vt:lpstr>寶齡的經營實績</vt:lpstr>
      <vt:lpstr>103-105年合併損益表</vt:lpstr>
      <vt:lpstr>103-105年營業利益與稅前利益趨勢</vt:lpstr>
      <vt:lpstr>103-105年產品別營業收入</vt:lpstr>
      <vt:lpstr>103-105年研究發展支出</vt:lpstr>
      <vt:lpstr>2017年H1經營實效</vt:lpstr>
      <vt:lpstr>拿百磷Global Sales (US-Keryx)</vt:lpstr>
      <vt:lpstr>拿百磷 - US Auryxia</vt:lpstr>
      <vt:lpstr>全球唯一雙效型非鋁非鈣新型磷結合劑 (US Market)</vt:lpstr>
      <vt:lpstr>拿百磷Global Sales (JP-Torii)</vt:lpstr>
      <vt:lpstr>拿百磷 - Japan Riona</vt:lpstr>
      <vt:lpstr>拿百磷 – Korea (KKKR)進度</vt:lpstr>
      <vt:lpstr>拿百磷 – 中國進度</vt:lpstr>
      <vt:lpstr>創新事業 Innovation Business 創新技術、創新產品、領先全球</vt:lpstr>
      <vt:lpstr>寶齡已建立國際級創新研發平台</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yvonne</dc:creator>
  <cp:lastModifiedBy>丁爾昆</cp:lastModifiedBy>
  <cp:revision>1467</cp:revision>
  <cp:lastPrinted>2017-08-09T00:26:19Z</cp:lastPrinted>
  <dcterms:created xsi:type="dcterms:W3CDTF">2013-06-07T05:05:41Z</dcterms:created>
  <dcterms:modified xsi:type="dcterms:W3CDTF">2017-08-09T02:19:25Z</dcterms:modified>
</cp:coreProperties>
</file>