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586" r:id="rId3"/>
    <p:sldId id="587" r:id="rId4"/>
    <p:sldId id="549" r:id="rId5"/>
    <p:sldId id="460" r:id="rId6"/>
    <p:sldId id="260" r:id="rId7"/>
    <p:sldId id="558" r:id="rId8"/>
    <p:sldId id="560" r:id="rId9"/>
    <p:sldId id="585" r:id="rId10"/>
    <p:sldId id="593" r:id="rId11"/>
    <p:sldId id="559" r:id="rId12"/>
    <p:sldId id="517" r:id="rId13"/>
    <p:sldId id="518" r:id="rId14"/>
    <p:sldId id="527" r:id="rId15"/>
    <p:sldId id="595" r:id="rId16"/>
    <p:sldId id="562" r:id="rId17"/>
    <p:sldId id="561" r:id="rId18"/>
    <p:sldId id="580" r:id="rId19"/>
    <p:sldId id="550" r:id="rId20"/>
    <p:sldId id="596" r:id="rId21"/>
    <p:sldId id="552" r:id="rId22"/>
    <p:sldId id="553" r:id="rId23"/>
    <p:sldId id="554" r:id="rId24"/>
    <p:sldId id="588" r:id="rId25"/>
    <p:sldId id="583" r:id="rId26"/>
    <p:sldId id="589" r:id="rId27"/>
    <p:sldId id="582" r:id="rId28"/>
    <p:sldId id="584" r:id="rId29"/>
    <p:sldId id="590" r:id="rId30"/>
    <p:sldId id="591" r:id="rId31"/>
    <p:sldId id="592" r:id="rId32"/>
    <p:sldId id="449" r:id="rId33"/>
    <p:sldId id="489" r:id="rId34"/>
    <p:sldId id="494" r:id="rId35"/>
  </p:sldIdLst>
  <p:sldSz cx="9144000" cy="6858000" type="screen4x3"/>
  <p:notesSz cx="7010400" cy="92964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04C4B7B3-3F09-435E-95B0-A48630602597}">
          <p14:sldIdLst>
            <p14:sldId id="256"/>
            <p14:sldId id="586"/>
            <p14:sldId id="587"/>
            <p14:sldId id="549"/>
            <p14:sldId id="460"/>
            <p14:sldId id="260"/>
            <p14:sldId id="558"/>
            <p14:sldId id="560"/>
            <p14:sldId id="585"/>
            <p14:sldId id="593"/>
            <p14:sldId id="559"/>
            <p14:sldId id="517"/>
            <p14:sldId id="518"/>
            <p14:sldId id="527"/>
            <p14:sldId id="595"/>
            <p14:sldId id="562"/>
            <p14:sldId id="561"/>
            <p14:sldId id="580"/>
            <p14:sldId id="550"/>
            <p14:sldId id="596"/>
            <p14:sldId id="552"/>
            <p14:sldId id="553"/>
            <p14:sldId id="554"/>
            <p14:sldId id="588"/>
            <p14:sldId id="583"/>
            <p14:sldId id="589"/>
            <p14:sldId id="582"/>
            <p14:sldId id="584"/>
            <p14:sldId id="590"/>
            <p14:sldId id="591"/>
            <p14:sldId id="592"/>
            <p14:sldId id="449"/>
            <p14:sldId id="489"/>
            <p14:sldId id="49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0066"/>
    <a:srgbClr val="0000FF"/>
    <a:srgbClr val="99CCFF"/>
    <a:srgbClr val="FFCCFF"/>
    <a:srgbClr val="FF9900"/>
    <a:srgbClr val="99FF66"/>
    <a:srgbClr val="0099FF"/>
    <a:srgbClr val="66CC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8EC20E35-A176-4012-BC5E-935CFFF8708E}" styleName="中等深淺樣式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91547" autoAdjust="0"/>
  </p:normalViewPr>
  <p:slideViewPr>
    <p:cSldViewPr>
      <p:cViewPr varScale="1">
        <p:scale>
          <a:sx n="68" d="100"/>
          <a:sy n="68" d="100"/>
        </p:scale>
        <p:origin x="1644" y="66"/>
      </p:cViewPr>
      <p:guideLst>
        <p:guide orient="horz" pos="2160"/>
        <p:guide pos="2880"/>
      </p:guideLst>
    </p:cSldViewPr>
  </p:slideViewPr>
  <p:outlineViewPr>
    <p:cViewPr>
      <p:scale>
        <a:sx n="33" d="100"/>
        <a:sy n="33" d="100"/>
      </p:scale>
      <p:origin x="0" y="14856"/>
    </p:cViewPr>
  </p:outlineViewPr>
  <p:notesTextViewPr>
    <p:cViewPr>
      <p:scale>
        <a:sx n="1" d="1"/>
        <a:sy n="1" d="1"/>
      </p:scale>
      <p:origin x="0" y="0"/>
    </p:cViewPr>
  </p:notesTextViewPr>
  <p:sorterViewPr>
    <p:cViewPr>
      <p:scale>
        <a:sx n="100" d="100"/>
        <a:sy n="100" d="100"/>
      </p:scale>
      <p:origin x="0" y="-8082"/>
    </p:cViewPr>
  </p:sorterViewPr>
  <p:notesViewPr>
    <p:cSldViewPr>
      <p:cViewPr varScale="1">
        <p:scale>
          <a:sx n="75" d="100"/>
          <a:sy n="75" d="100"/>
        </p:scale>
        <p:origin x="-2190"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yvonne\Desktop\IPO%20document\IPO&#31777;&#22577;&#36039;&#26009;.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edwardting\Desktop\IPO&#31777;&#22577;&#36039;&#26009;.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dwardting\Desktop\IPO&#31777;&#22577;&#36039;&#26009;.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dwardting\Desktop\IPO&#31777;&#22577;&#36039;&#26009;.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6.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1" Type="http://schemas.openxmlformats.org/officeDocument/2006/relationships/oleObject" Target="file:///C:\Users\yvonne\Desktop\Nephoxil%20Global%20Sales.xlsx" TargetMode="External"/></Relationships>
</file>

<file path=ppt/charts/_rels/chart8.xml.rels><?xml version="1.0" encoding="UTF-8" standalone="yes"?>
<Relationships xmlns="http://schemas.openxmlformats.org/package/2006/relationships"><Relationship Id="rId2" Type="http://schemas.openxmlformats.org/officeDocument/2006/relationships/oleObject" Target="file:///C:\Users\yvonne\Desktop\Nephoxil%20Global%20Sales.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zh-TW" altLang="en-US" sz="2000" b="1">
                <a:solidFill>
                  <a:srgbClr val="FF0000"/>
                </a:solidFill>
              </a:rPr>
              <a:t>拿百磷全球專利佈局</a:t>
            </a:r>
            <a:endParaRPr lang="en-US" altLang="zh-TW" sz="2000" b="1">
              <a:solidFill>
                <a:srgbClr val="FF0000"/>
              </a:solidFill>
            </a:endParaRPr>
          </a:p>
          <a:p>
            <a:pPr>
              <a:defRPr sz="2000"/>
            </a:pPr>
            <a:r>
              <a:rPr lang="en-US" altLang="zh-TW" sz="2000" b="1">
                <a:solidFill>
                  <a:srgbClr val="FF0000"/>
                </a:solidFill>
              </a:rPr>
              <a:t>(</a:t>
            </a:r>
            <a:r>
              <a:rPr lang="zh-TW" altLang="en-US" sz="2000" b="1">
                <a:solidFill>
                  <a:srgbClr val="FF0000"/>
                </a:solidFill>
              </a:rPr>
              <a:t>共</a:t>
            </a:r>
            <a:r>
              <a:rPr lang="en-US" altLang="zh-TW" sz="2000" b="1">
                <a:solidFill>
                  <a:srgbClr val="FF0000"/>
                </a:solidFill>
              </a:rPr>
              <a:t>225</a:t>
            </a:r>
            <a:r>
              <a:rPr lang="zh-TW" altLang="en-US" sz="2000" b="1">
                <a:solidFill>
                  <a:srgbClr val="FF0000"/>
                </a:solidFill>
              </a:rPr>
              <a:t>件</a:t>
            </a:r>
            <a:r>
              <a:rPr lang="en-US" altLang="zh-TW" sz="2000" b="1">
                <a:solidFill>
                  <a:srgbClr val="FF0000"/>
                </a:solidFill>
              </a:rPr>
              <a:t>Applications)</a:t>
            </a:r>
            <a:endParaRPr lang="zh-TW" altLang="en-US" sz="2000" b="1">
              <a:solidFill>
                <a:srgbClr val="FF0000"/>
              </a:solidFill>
            </a:endParaRP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zh-TW"/>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tx1">
                        <a:lumMod val="75000"/>
                        <a:lumOff val="25000"/>
                      </a:schemeClr>
                    </a:solidFill>
                    <a:latin typeface="+mn-lt"/>
                    <a:ea typeface="+mn-ea"/>
                    <a:cs typeface="+mn-cs"/>
                  </a:defRPr>
                </a:pPr>
                <a:endParaRPr lang="zh-TW"/>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工作表1!$A$3:$A$5</c:f>
              <c:strCache>
                <c:ptCount val="3"/>
                <c:pt idx="0">
                  <c:v>Owned by PBF</c:v>
                </c:pt>
                <c:pt idx="1">
                  <c:v>Owned by Strategic Partners</c:v>
                </c:pt>
                <c:pt idx="2">
                  <c:v>Pending</c:v>
                </c:pt>
              </c:strCache>
            </c:strRef>
          </c:cat>
          <c:val>
            <c:numRef>
              <c:f>工作表1!$B$3:$B$5</c:f>
              <c:numCache>
                <c:formatCode>General</c:formatCode>
                <c:ptCount val="3"/>
                <c:pt idx="0">
                  <c:v>97</c:v>
                </c:pt>
                <c:pt idx="1">
                  <c:v>27</c:v>
                </c:pt>
                <c:pt idx="2">
                  <c:v>101</c:v>
                </c:pt>
              </c:numCache>
            </c:numRef>
          </c:val>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zh-TW" altLang="en-US" sz="1400" b="1" dirty="0"/>
              <a:t>營業收入成長趨勢表   </a:t>
            </a:r>
            <a:r>
              <a:rPr lang="zh-TW" altLang="en-US" sz="1200" b="1" dirty="0"/>
              <a:t> </a:t>
            </a:r>
            <a:r>
              <a:rPr lang="en-US" altLang="zh-TW" sz="1200" b="1" dirty="0" smtClean="0"/>
              <a:t>(</a:t>
            </a:r>
            <a:r>
              <a:rPr lang="zh-TW" altLang="en-US" sz="1200" b="1" dirty="0" smtClean="0"/>
              <a:t>單位</a:t>
            </a:r>
            <a:r>
              <a:rPr lang="en-US" altLang="zh-TW" sz="1200" b="1" dirty="0"/>
              <a:t>:</a:t>
            </a:r>
            <a:r>
              <a:rPr lang="zh-TW" altLang="en-US" sz="1200" b="1" dirty="0"/>
              <a:t>新台幣千元</a:t>
            </a:r>
            <a:r>
              <a:rPr lang="en-US" altLang="zh-TW" sz="1200" b="1" dirty="0"/>
              <a:t>)</a:t>
            </a:r>
            <a:endParaRPr lang="zh-TW" altLang="en-US" sz="1400" b="1" dirty="0"/>
          </a:p>
        </c:rich>
      </c:tx>
      <c:layout/>
      <c:overlay val="0"/>
      <c:spPr>
        <a:noFill/>
        <a:ln>
          <a:noFill/>
        </a:ln>
        <a:effectLst/>
      </c:spPr>
    </c:title>
    <c:autoTitleDeleted val="0"/>
    <c:plotArea>
      <c:layout/>
      <c:barChart>
        <c:barDir val="col"/>
        <c:grouping val="clustered"/>
        <c:varyColors val="0"/>
        <c:ser>
          <c:idx val="0"/>
          <c:order val="0"/>
          <c:spPr>
            <a:solidFill>
              <a:srgbClr val="00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multiLvlStrRef>
              <c:f>工作表1!$C$3:$E$4</c:f>
              <c:multiLvlStrCache>
                <c:ptCount val="3"/>
                <c:lvl>
                  <c:pt idx="0">
                    <c:v>合併財報</c:v>
                  </c:pt>
                  <c:pt idx="1">
                    <c:v>合併財報</c:v>
                  </c:pt>
                  <c:pt idx="2">
                    <c:v>合併財報</c:v>
                  </c:pt>
                </c:lvl>
                <c:lvl>
                  <c:pt idx="0">
                    <c:v>103年</c:v>
                  </c:pt>
                  <c:pt idx="1">
                    <c:v>104年</c:v>
                  </c:pt>
                  <c:pt idx="2">
                    <c:v>105年</c:v>
                  </c:pt>
                </c:lvl>
              </c:multiLvlStrCache>
            </c:multiLvlStrRef>
          </c:cat>
          <c:val>
            <c:numRef>
              <c:f>工作表1!$C$5:$E$5</c:f>
              <c:numCache>
                <c:formatCode>#,##0</c:formatCode>
                <c:ptCount val="3"/>
                <c:pt idx="0">
                  <c:v>1014406</c:v>
                </c:pt>
                <c:pt idx="1">
                  <c:v>1205065</c:v>
                </c:pt>
                <c:pt idx="2">
                  <c:v>1049246</c:v>
                </c:pt>
              </c:numCache>
            </c:numRef>
          </c:val>
        </c:ser>
        <c:dLbls>
          <c:showLegendKey val="0"/>
          <c:showVal val="1"/>
          <c:showCatName val="0"/>
          <c:showSerName val="0"/>
          <c:showPercent val="0"/>
          <c:showBubbleSize val="0"/>
        </c:dLbls>
        <c:gapWidth val="219"/>
        <c:overlap val="-27"/>
        <c:axId val="301760040"/>
        <c:axId val="301315336"/>
      </c:barChart>
      <c:catAx>
        <c:axId val="30176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zh-TW"/>
          </a:p>
        </c:txPr>
        <c:crossAx val="301315336"/>
        <c:crosses val="autoZero"/>
        <c:auto val="1"/>
        <c:lblAlgn val="ctr"/>
        <c:lblOffset val="100"/>
        <c:noMultiLvlLbl val="0"/>
      </c:catAx>
      <c:valAx>
        <c:axId val="301315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01760040"/>
        <c:crosses val="autoZero"/>
        <c:crossBetween val="between"/>
        <c:majorUnit val="50000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TW"/>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2000" b="1" dirty="0"/>
              <a:t>103-105</a:t>
            </a:r>
            <a:r>
              <a:rPr lang="zh-TW" altLang="en-US" sz="2000" b="1" dirty="0"/>
              <a:t>年營業利益與稅前利益趨勢</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營業利益(千元)</c:v>
          </c:tx>
          <c:spPr>
            <a:solidFill>
              <a:schemeClr val="accent1"/>
            </a:solidFill>
            <a:ln>
              <a:noFill/>
            </a:ln>
            <a:effectLst/>
            <a:sp3d/>
          </c:spPr>
          <c:invertIfNegative val="0"/>
          <c:dLbls>
            <c:dLbl>
              <c:idx val="0"/>
              <c:layout/>
              <c:tx>
                <c:rich>
                  <a:bodyPr/>
                  <a:lstStyle/>
                  <a:p>
                    <a:fld id="{0F1910C5-98E8-4CF0-83CD-F8E4C358C65A}" type="VALUE">
                      <a:rPr lang="en-US" altLang="zh-TW" sz="2000" b="1"/>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3.2067144054700993E-2"/>
                  <c:y val="8.5653538182425173E-2"/>
                </c:manualLayout>
              </c:layout>
              <c:tx>
                <c:rich>
                  <a:bodyPr/>
                  <a:lstStyle/>
                  <a:p>
                    <a:fld id="{6588C91C-C79A-4F7E-9B1A-99CDF32EBED8}" type="VALUE">
                      <a:rPr lang="en-US" altLang="zh-TW" sz="2000" b="1">
                        <a:solidFill>
                          <a:srgbClr val="FF0000"/>
                        </a:solidFill>
                      </a:rPr>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6.7341002514872086E-2"/>
                  <c:y val="4.8180115227614208E-2"/>
                </c:manualLayout>
              </c:layout>
              <c:tx>
                <c:rich>
                  <a:bodyPr/>
                  <a:lstStyle/>
                  <a:p>
                    <a:fld id="{D0EC4229-5358-4E16-A242-E594BF8B944F}" type="VALUE">
                      <a:rPr lang="en-US" altLang="zh-TW" sz="2000" b="1">
                        <a:solidFill>
                          <a:srgbClr val="FF0000"/>
                        </a:solidFill>
                      </a:rPr>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工作表1!$C$14:$E$14</c:f>
              <c:numCache>
                <c:formatCode>#,##0</c:formatCode>
                <c:ptCount val="3"/>
                <c:pt idx="0">
                  <c:v>64397</c:v>
                </c:pt>
                <c:pt idx="1">
                  <c:v>119965</c:v>
                </c:pt>
                <c:pt idx="2">
                  <c:v>129621</c:v>
                </c:pt>
              </c:numCache>
            </c:numRef>
          </c:val>
        </c:ser>
        <c:ser>
          <c:idx val="1"/>
          <c:order val="1"/>
          <c:tx>
            <c:v>稅前淨利(千元)</c:v>
          </c:tx>
          <c:spPr>
            <a:solidFill>
              <a:schemeClr val="accent2"/>
            </a:solidFill>
            <a:ln>
              <a:noFill/>
            </a:ln>
            <a:effectLst/>
            <a:sp3d/>
          </c:spPr>
          <c:invertIfNegative val="0"/>
          <c:dLbls>
            <c:dLbl>
              <c:idx val="0"/>
              <c:layout>
                <c:manualLayout>
                  <c:x val="4.1666666666666664E-2"/>
                  <c:y val="0.125"/>
                </c:manualLayout>
              </c:layout>
              <c:tx>
                <c:rich>
                  <a:bodyPr/>
                  <a:lstStyle/>
                  <a:p>
                    <a:fld id="{47BB596C-E6CC-4C00-BFBE-C05D498502E9}" type="VALUE">
                      <a:rPr lang="en-US" altLang="zh-TW" sz="2000" b="1">
                        <a:solidFill>
                          <a:srgbClr val="002060"/>
                        </a:solidFill>
                      </a:rPr>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layout>
                <c:manualLayout>
                  <c:x val="5.8333333333333334E-2"/>
                  <c:y val="0.23611111111111102"/>
                </c:manualLayout>
              </c:layout>
              <c:tx>
                <c:rich>
                  <a:bodyPr/>
                  <a:lstStyle/>
                  <a:p>
                    <a:fld id="{DA89C171-0D0A-4BC9-BC66-424C78BF8502}" type="VALUE">
                      <a:rPr lang="en-US" altLang="zh-TW" sz="2000" b="1">
                        <a:solidFill>
                          <a:srgbClr val="002060"/>
                        </a:solidFill>
                      </a:rPr>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2"/>
              <c:layout>
                <c:manualLayout>
                  <c:x val="5.8333333333333334E-2"/>
                  <c:y val="7.8703703703703665E-2"/>
                </c:manualLayout>
              </c:layout>
              <c:tx>
                <c:rich>
                  <a:bodyPr/>
                  <a:lstStyle/>
                  <a:p>
                    <a:fld id="{778F6E79-7377-4995-BFDE-64365A9CF78E}" type="VALUE">
                      <a:rPr lang="en-US" altLang="zh-TW" sz="2000" b="1">
                        <a:solidFill>
                          <a:srgbClr val="002060"/>
                        </a:solidFill>
                      </a:rPr>
                      <a:pPr/>
                      <a:t>[值]</a:t>
                    </a:fld>
                    <a:endParaRPr lang="zh-TW" altLang="en-US"/>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002060"/>
                    </a:solidFill>
                    <a:latin typeface="+mn-lt"/>
                    <a:ea typeface="+mn-ea"/>
                    <a:cs typeface="+mn-cs"/>
                  </a:defRPr>
                </a:pPr>
                <a:endParaRPr lang="zh-TW"/>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工作表1!$C$15:$E$15</c:f>
              <c:numCache>
                <c:formatCode>#,##0</c:formatCode>
                <c:ptCount val="3"/>
                <c:pt idx="0">
                  <c:v>74568</c:v>
                </c:pt>
                <c:pt idx="1">
                  <c:v>116188</c:v>
                </c:pt>
                <c:pt idx="2">
                  <c:v>129424</c:v>
                </c:pt>
              </c:numCache>
            </c:numRef>
          </c:val>
        </c:ser>
        <c:dLbls>
          <c:showLegendKey val="0"/>
          <c:showVal val="1"/>
          <c:showCatName val="0"/>
          <c:showSerName val="0"/>
          <c:showPercent val="0"/>
          <c:showBubbleSize val="0"/>
        </c:dLbls>
        <c:gapWidth val="150"/>
        <c:shape val="box"/>
        <c:axId val="301272216"/>
        <c:axId val="301828056"/>
        <c:axId val="0"/>
      </c:bar3DChart>
      <c:catAx>
        <c:axId val="301272216"/>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01828056"/>
        <c:crosses val="autoZero"/>
        <c:auto val="1"/>
        <c:lblAlgn val="ctr"/>
        <c:lblOffset val="100"/>
        <c:noMultiLvlLbl val="0"/>
      </c:catAx>
      <c:valAx>
        <c:axId val="3018280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01272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2000" b="1" dirty="0"/>
              <a:t>103-105</a:t>
            </a:r>
            <a:r>
              <a:rPr lang="zh-TW" altLang="en-US" sz="2000" b="1" dirty="0"/>
              <a:t>年產品別營業收入</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bar"/>
        <c:grouping val="clustered"/>
        <c:varyColors val="0"/>
        <c:ser>
          <c:idx val="0"/>
          <c:order val="0"/>
          <c:tx>
            <c:strRef>
              <c:f>工作表1!$A$19</c:f>
              <c:strCache>
                <c:ptCount val="1"/>
                <c:pt idx="0">
                  <c:v>藥品</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2060"/>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工作表1!$B$18:$E$18</c:f>
              <c:strCache>
                <c:ptCount val="4"/>
                <c:pt idx="1">
                  <c:v>103年</c:v>
                </c:pt>
                <c:pt idx="2">
                  <c:v>104年</c:v>
                </c:pt>
                <c:pt idx="3">
                  <c:v>105年</c:v>
                </c:pt>
              </c:strCache>
            </c:strRef>
          </c:cat>
          <c:val>
            <c:numRef>
              <c:f>工作表1!$B$19:$E$19</c:f>
              <c:numCache>
                <c:formatCode>#,##0</c:formatCode>
                <c:ptCount val="4"/>
                <c:pt idx="1">
                  <c:v>420462</c:v>
                </c:pt>
                <c:pt idx="2">
                  <c:v>465097</c:v>
                </c:pt>
                <c:pt idx="3">
                  <c:v>491181</c:v>
                </c:pt>
              </c:numCache>
            </c:numRef>
          </c:val>
        </c:ser>
        <c:ser>
          <c:idx val="1"/>
          <c:order val="1"/>
          <c:tx>
            <c:strRef>
              <c:f>工作表1!$A$20</c:f>
              <c:strCache>
                <c:ptCount val="1"/>
                <c:pt idx="0">
                  <c:v>食品</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工作表1!$B$18:$E$18</c:f>
              <c:strCache>
                <c:ptCount val="4"/>
                <c:pt idx="1">
                  <c:v>103年</c:v>
                </c:pt>
                <c:pt idx="2">
                  <c:v>104年</c:v>
                </c:pt>
                <c:pt idx="3">
                  <c:v>105年</c:v>
                </c:pt>
              </c:strCache>
            </c:strRef>
          </c:cat>
          <c:val>
            <c:numRef>
              <c:f>工作表1!$B$20:$E$20</c:f>
              <c:numCache>
                <c:formatCode>#,##0</c:formatCode>
                <c:ptCount val="4"/>
                <c:pt idx="1">
                  <c:v>25014</c:v>
                </c:pt>
                <c:pt idx="2">
                  <c:v>26761</c:v>
                </c:pt>
                <c:pt idx="3">
                  <c:v>50924</c:v>
                </c:pt>
              </c:numCache>
            </c:numRef>
          </c:val>
        </c:ser>
        <c:ser>
          <c:idx val="2"/>
          <c:order val="2"/>
          <c:tx>
            <c:strRef>
              <c:f>工作表1!$A$21</c:f>
              <c:strCache>
                <c:ptCount val="1"/>
                <c:pt idx="0">
                  <c:v>化妝品</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B050"/>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工作表1!$B$18:$E$18</c:f>
              <c:strCache>
                <c:ptCount val="4"/>
                <c:pt idx="1">
                  <c:v>103年</c:v>
                </c:pt>
                <c:pt idx="2">
                  <c:v>104年</c:v>
                </c:pt>
                <c:pt idx="3">
                  <c:v>105年</c:v>
                </c:pt>
              </c:strCache>
            </c:strRef>
          </c:cat>
          <c:val>
            <c:numRef>
              <c:f>工作表1!$B$21:$E$21</c:f>
              <c:numCache>
                <c:formatCode>#,##0</c:formatCode>
                <c:ptCount val="4"/>
                <c:pt idx="1">
                  <c:v>377462</c:v>
                </c:pt>
                <c:pt idx="2">
                  <c:v>417078</c:v>
                </c:pt>
                <c:pt idx="3">
                  <c:v>275688</c:v>
                </c:pt>
              </c:numCache>
            </c:numRef>
          </c:val>
        </c:ser>
        <c:ser>
          <c:idx val="3"/>
          <c:order val="3"/>
          <c:tx>
            <c:strRef>
              <c:f>工作表1!$A$22</c:f>
              <c:strCache>
                <c:ptCount val="1"/>
                <c:pt idx="0">
                  <c:v>新藥Nephoxil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FF0000"/>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工作表1!$B$18:$E$18</c:f>
              <c:strCache>
                <c:ptCount val="4"/>
                <c:pt idx="1">
                  <c:v>103年</c:v>
                </c:pt>
                <c:pt idx="2">
                  <c:v>104年</c:v>
                </c:pt>
                <c:pt idx="3">
                  <c:v>105年</c:v>
                </c:pt>
              </c:strCache>
            </c:strRef>
          </c:cat>
          <c:val>
            <c:numRef>
              <c:f>工作表1!$B$22:$E$22</c:f>
              <c:numCache>
                <c:formatCode>#,##0</c:formatCode>
                <c:ptCount val="4"/>
                <c:pt idx="1">
                  <c:v>191467</c:v>
                </c:pt>
                <c:pt idx="2">
                  <c:v>296129</c:v>
                </c:pt>
                <c:pt idx="3">
                  <c:v>231453</c:v>
                </c:pt>
              </c:numCache>
            </c:numRef>
          </c:val>
        </c:ser>
        <c:dLbls>
          <c:dLblPos val="outEnd"/>
          <c:showLegendKey val="0"/>
          <c:showVal val="1"/>
          <c:showCatName val="0"/>
          <c:showSerName val="0"/>
          <c:showPercent val="0"/>
          <c:showBubbleSize val="0"/>
        </c:dLbls>
        <c:gapWidth val="182"/>
        <c:axId val="300072368"/>
        <c:axId val="300072760"/>
      </c:barChart>
      <c:catAx>
        <c:axId val="300072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TW"/>
          </a:p>
        </c:txPr>
        <c:crossAx val="300072760"/>
        <c:crosses val="autoZero"/>
        <c:auto val="1"/>
        <c:lblAlgn val="ctr"/>
        <c:lblOffset val="100"/>
        <c:noMultiLvlLbl val="0"/>
      </c:catAx>
      <c:valAx>
        <c:axId val="3000727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zh-TW" altLang="en-US" sz="1800"/>
                  <a:t>單位 </a:t>
                </a:r>
                <a:r>
                  <a:rPr lang="en-US" altLang="zh-TW" sz="1800"/>
                  <a:t>:</a:t>
                </a:r>
                <a:r>
                  <a:rPr lang="zh-TW" altLang="en-US" sz="1800"/>
                  <a:t> 新台幣千元</a:t>
                </a:r>
              </a:p>
            </c:rich>
          </c:tx>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TW"/>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00072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2000" b="1" dirty="0"/>
              <a:t>103-105</a:t>
            </a:r>
            <a:r>
              <a:rPr lang="zh-TW" altLang="en-US" sz="2000" b="1" dirty="0"/>
              <a:t>年研究發展支出</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工作表1!$A$27:$A$29</c:f>
              <c:strCache>
                <c:ptCount val="3"/>
                <c:pt idx="0">
                  <c:v>103年</c:v>
                </c:pt>
                <c:pt idx="1">
                  <c:v>104年</c:v>
                </c:pt>
                <c:pt idx="2">
                  <c:v>105年</c:v>
                </c:pt>
              </c:strCache>
            </c:strRef>
          </c:cat>
          <c:val>
            <c:numRef>
              <c:f>工作表1!$B$27:$B$29</c:f>
              <c:numCache>
                <c:formatCode>General</c:formatCode>
                <c:ptCount val="3"/>
              </c:numCache>
            </c:numRef>
          </c:val>
        </c:ser>
        <c:ser>
          <c:idx val="1"/>
          <c:order val="1"/>
          <c:spPr>
            <a:solidFill>
              <a:schemeClr val="accent2"/>
            </a:solidFill>
            <a:ln>
              <a:noFill/>
            </a:ln>
            <a:effectLst/>
          </c:spPr>
          <c:invertIfNegative val="0"/>
          <c:dLbls>
            <c:dLbl>
              <c:idx val="0"/>
              <c:layout>
                <c:manualLayout>
                  <c:x val="4.1666666666666616E-2"/>
                  <c:y val="0.3888888888888889"/>
                </c:manualLayout>
              </c:layout>
              <c:tx>
                <c:rich>
                  <a:bodyPr/>
                  <a:lstStyle/>
                  <a:p>
                    <a:fld id="{1CB53E0C-3C43-4E56-9353-5E20B0919E1C}" type="VALUE">
                      <a:rPr lang="en-US" altLang="zh-TW" sz="2000" b="1">
                        <a:solidFill>
                          <a:srgbClr val="FF0000"/>
                        </a:solidFill>
                      </a:rPr>
                      <a:pPr/>
                      <a:t>[值]</a:t>
                    </a:fld>
                    <a:endParaRPr lang="zh-TW"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3.8888888888888785E-2"/>
                  <c:y val="0.4861111111111111"/>
                </c:manualLayout>
              </c:layout>
              <c:tx>
                <c:rich>
                  <a:bodyPr/>
                  <a:lstStyle/>
                  <a:p>
                    <a:fld id="{4B7934D1-A00C-416F-80F3-14B609BE52E5}" type="VALUE">
                      <a:rPr lang="en-US" altLang="zh-TW" sz="2000" b="1">
                        <a:solidFill>
                          <a:srgbClr val="FF0000"/>
                        </a:solidFill>
                      </a:rPr>
                      <a:pPr/>
                      <a:t>[值]</a:t>
                    </a:fld>
                    <a:endParaRPr lang="zh-TW"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2"/>
              <c:layout>
                <c:manualLayout>
                  <c:x val="4.4444444444444342E-2"/>
                  <c:y val="0.30092592592592593"/>
                </c:manualLayout>
              </c:layout>
              <c:tx>
                <c:rich>
                  <a:bodyPr/>
                  <a:lstStyle/>
                  <a:p>
                    <a:fld id="{A4CA99F2-54F5-4B65-AB62-84F8470B2BEB}" type="VALUE">
                      <a:rPr lang="en-US" altLang="zh-TW" sz="2000" b="1">
                        <a:solidFill>
                          <a:srgbClr val="FF0000"/>
                        </a:solidFill>
                      </a:rPr>
                      <a:pPr/>
                      <a:t>[值]</a:t>
                    </a:fld>
                    <a:endParaRPr lang="zh-TW" alt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rgbClr val="FF0000"/>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工作表1!$A$27:$A$29</c:f>
              <c:strCache>
                <c:ptCount val="3"/>
                <c:pt idx="0">
                  <c:v>103年</c:v>
                </c:pt>
                <c:pt idx="1">
                  <c:v>104年</c:v>
                </c:pt>
                <c:pt idx="2">
                  <c:v>105年</c:v>
                </c:pt>
              </c:strCache>
            </c:strRef>
          </c:cat>
          <c:val>
            <c:numRef>
              <c:f>工作表1!$C$27:$C$29</c:f>
              <c:numCache>
                <c:formatCode>#,##0</c:formatCode>
                <c:ptCount val="3"/>
                <c:pt idx="0">
                  <c:v>57987</c:v>
                </c:pt>
                <c:pt idx="1">
                  <c:v>80063</c:v>
                </c:pt>
                <c:pt idx="2">
                  <c:v>67774</c:v>
                </c:pt>
              </c:numCache>
            </c:numRef>
          </c:val>
        </c:ser>
        <c:dLbls>
          <c:dLblPos val="outEnd"/>
          <c:showLegendKey val="0"/>
          <c:showVal val="1"/>
          <c:showCatName val="0"/>
          <c:showSerName val="0"/>
          <c:showPercent val="0"/>
          <c:showBubbleSize val="0"/>
        </c:dLbls>
        <c:gapWidth val="219"/>
        <c:overlap val="-27"/>
        <c:axId val="301994736"/>
        <c:axId val="301995128"/>
      </c:barChart>
      <c:catAx>
        <c:axId val="3019947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TW"/>
          </a:p>
        </c:txPr>
        <c:crossAx val="301995128"/>
        <c:crosses val="autoZero"/>
        <c:auto val="1"/>
        <c:lblAlgn val="ctr"/>
        <c:lblOffset val="100"/>
        <c:noMultiLvlLbl val="0"/>
      </c:catAx>
      <c:valAx>
        <c:axId val="301995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019947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TW" sz="2800" b="1" dirty="0"/>
              <a:t>2017</a:t>
            </a:r>
            <a:r>
              <a:rPr lang="zh-TW" altLang="en-US" sz="2800" b="1" dirty="0"/>
              <a:t>年</a:t>
            </a:r>
            <a:r>
              <a:rPr lang="en-US" altLang="zh-TW" sz="2800" b="1" dirty="0"/>
              <a:t>1~6</a:t>
            </a:r>
            <a:r>
              <a:rPr lang="zh-TW" altLang="en-US" sz="2800" b="1" dirty="0"/>
              <a:t>月營收 </a:t>
            </a:r>
            <a:r>
              <a:rPr lang="en-US" altLang="zh-TW" sz="2800" b="1" dirty="0"/>
              <a:t>(</a:t>
            </a:r>
            <a:r>
              <a:rPr lang="zh-TW" altLang="en-US" sz="2800" b="1" dirty="0"/>
              <a:t>單位</a:t>
            </a:r>
            <a:r>
              <a:rPr lang="en-US" altLang="zh-TW" sz="2800" b="1" dirty="0"/>
              <a:t>:</a:t>
            </a:r>
            <a:r>
              <a:rPr lang="zh-TW" altLang="en-US" sz="2800" b="1" dirty="0"/>
              <a:t>千元</a:t>
            </a:r>
            <a:r>
              <a:rPr lang="en-US" altLang="zh-TW" sz="2800" b="1" dirty="0"/>
              <a:t>)</a:t>
            </a:r>
            <a:endParaRPr lang="zh-TW" altLang="en-US" sz="2800" b="1"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TW"/>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0000"/>
                    </a:solidFill>
                    <a:latin typeface="+mn-lt"/>
                    <a:ea typeface="+mn-ea"/>
                    <a:cs typeface="+mn-cs"/>
                  </a:defRPr>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a:glow rad="12700">
                  <a:srgbClr val="C00000"/>
                </a:glow>
                <a:softEdge rad="0"/>
              </a:effectLst>
            </c:spPr>
            <c:trendlineType val="linear"/>
            <c:dispRSqr val="0"/>
            <c:dispEq val="0"/>
          </c:trendline>
          <c:cat>
            <c:strRef>
              <c:f>工作表1!$B$1:$G$1</c:f>
              <c:strCache>
                <c:ptCount val="6"/>
                <c:pt idx="0">
                  <c:v>1月</c:v>
                </c:pt>
                <c:pt idx="1">
                  <c:v>2月</c:v>
                </c:pt>
                <c:pt idx="2">
                  <c:v>3月</c:v>
                </c:pt>
                <c:pt idx="3">
                  <c:v>4月</c:v>
                </c:pt>
                <c:pt idx="4">
                  <c:v>5月</c:v>
                </c:pt>
                <c:pt idx="5">
                  <c:v>6月</c:v>
                </c:pt>
              </c:strCache>
            </c:strRef>
          </c:cat>
          <c:val>
            <c:numRef>
              <c:f>工作表1!$B$2:$G$2</c:f>
              <c:numCache>
                <c:formatCode>#,##0</c:formatCode>
                <c:ptCount val="6"/>
                <c:pt idx="0">
                  <c:v>50367</c:v>
                </c:pt>
                <c:pt idx="1">
                  <c:v>121546</c:v>
                </c:pt>
                <c:pt idx="2">
                  <c:v>109730</c:v>
                </c:pt>
                <c:pt idx="3">
                  <c:v>74263</c:v>
                </c:pt>
                <c:pt idx="4">
                  <c:v>110943</c:v>
                </c:pt>
                <c:pt idx="5">
                  <c:v>88515</c:v>
                </c:pt>
              </c:numCache>
            </c:numRef>
          </c:val>
        </c:ser>
        <c:dLbls>
          <c:dLblPos val="outEnd"/>
          <c:showLegendKey val="0"/>
          <c:showVal val="1"/>
          <c:showCatName val="0"/>
          <c:showSerName val="0"/>
          <c:showPercent val="0"/>
          <c:showBubbleSize val="0"/>
        </c:dLbls>
        <c:gapWidth val="219"/>
        <c:overlap val="-27"/>
        <c:axId val="301995912"/>
        <c:axId val="301996304"/>
      </c:barChart>
      <c:catAx>
        <c:axId val="301995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01996304"/>
        <c:crosses val="autoZero"/>
        <c:auto val="1"/>
        <c:lblAlgn val="ctr"/>
        <c:lblOffset val="100"/>
        <c:noMultiLvlLbl val="0"/>
      </c:catAx>
      <c:valAx>
        <c:axId val="3019963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01995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Keryx Sales Analysis</a:t>
            </a:r>
            <a:endParaRPr lang="zh-TW" sz="2000"/>
          </a:p>
        </c:rich>
      </c:tx>
      <c:layout/>
      <c:overlay val="0"/>
    </c:title>
    <c:autoTitleDeleted val="0"/>
    <c:plotArea>
      <c:layout/>
      <c:barChart>
        <c:barDir val="col"/>
        <c:grouping val="clustered"/>
        <c:varyColors val="0"/>
        <c:ser>
          <c:idx val="0"/>
          <c:order val="0"/>
          <c:tx>
            <c:strRef>
              <c:f>Sheet1!$A$3</c:f>
              <c:strCache>
                <c:ptCount val="1"/>
                <c:pt idx="0">
                  <c:v>2015</c:v>
                </c:pt>
              </c:strCache>
            </c:strRef>
          </c:tx>
          <c:spPr>
            <a:solidFill>
              <a:srgbClr val="FF9900"/>
            </a:solidFill>
          </c:spPr>
          <c:invertIfNegative val="0"/>
          <c:dLbls>
            <c:dLbl>
              <c:idx val="0"/>
              <c:layout/>
              <c:tx>
                <c:rich>
                  <a:bodyPr/>
                  <a:lstStyle/>
                  <a:p>
                    <a:r>
                      <a:rPr lang="en-US" altLang="zh-TW" smtClean="0"/>
                      <a:t>42</a:t>
                    </a:r>
                    <a:endParaRPr lang="en-US" altLang="zh-TW"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ltLang="zh-TW" smtClean="0"/>
                      <a:t>176</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ltLang="zh-TW" smtClean="0"/>
                      <a:t>319</a:t>
                    </a:r>
                    <a:endParaRPr lang="en-US" altLang="zh-TW" dirty="0"/>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ltLang="zh-TW" smtClean="0"/>
                      <a:t>477</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ltLang="zh-TW" smtClean="0"/>
                      <a:t>1014</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Sheet1!$B$2:$F$2</c:f>
              <c:strCache>
                <c:ptCount val="5"/>
                <c:pt idx="0">
                  <c:v>Q1</c:v>
                </c:pt>
                <c:pt idx="1">
                  <c:v>Q2</c:v>
                </c:pt>
                <c:pt idx="2">
                  <c:v>Q3</c:v>
                </c:pt>
                <c:pt idx="3">
                  <c:v>Q4</c:v>
                </c:pt>
                <c:pt idx="4">
                  <c:v>Annual</c:v>
                </c:pt>
              </c:strCache>
            </c:strRef>
          </c:cat>
          <c:val>
            <c:numRef>
              <c:f>Sheet1!$B$3:$F$3</c:f>
              <c:numCache>
                <c:formatCode>0.00_ </c:formatCode>
                <c:ptCount val="5"/>
                <c:pt idx="0">
                  <c:v>0.42199999999999999</c:v>
                </c:pt>
                <c:pt idx="1">
                  <c:v>1.758</c:v>
                </c:pt>
                <c:pt idx="2">
                  <c:v>3.1909999999999998</c:v>
                </c:pt>
                <c:pt idx="3">
                  <c:v>4.7699999999999996</c:v>
                </c:pt>
                <c:pt idx="4">
                  <c:v>10.141</c:v>
                </c:pt>
              </c:numCache>
            </c:numRef>
          </c:val>
        </c:ser>
        <c:ser>
          <c:idx val="1"/>
          <c:order val="1"/>
          <c:tx>
            <c:strRef>
              <c:f>Sheet1!$A$4</c:f>
              <c:strCache>
                <c:ptCount val="1"/>
                <c:pt idx="0">
                  <c:v>2016</c:v>
                </c:pt>
              </c:strCache>
            </c:strRef>
          </c:tx>
          <c:spPr>
            <a:solidFill>
              <a:schemeClr val="accent1">
                <a:lumMod val="50000"/>
              </a:schemeClr>
            </a:solidFill>
          </c:spPr>
          <c:invertIfNegative val="0"/>
          <c:dLbls>
            <c:dLbl>
              <c:idx val="0"/>
              <c:layout/>
              <c:tx>
                <c:rich>
                  <a:bodyPr/>
                  <a:lstStyle/>
                  <a:p>
                    <a:r>
                      <a:rPr lang="en-US" altLang="zh-TW" smtClean="0"/>
                      <a:t>562</a:t>
                    </a:r>
                    <a:endParaRPr lang="en-US" altLang="zh-TW"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ltLang="zh-TW" smtClean="0"/>
                      <a:t>830</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altLang="zh-TW" smtClean="0"/>
                      <a:t>510</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altLang="zh-TW" smtClean="0"/>
                      <a:t>820</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ltLang="zh-TW" smtClean="0"/>
                      <a:t>2722</a:t>
                    </a:r>
                    <a:endParaRPr lang="en-US" altLang="zh-TW"/>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Sheet1!$B$2:$F$2</c:f>
              <c:strCache>
                <c:ptCount val="5"/>
                <c:pt idx="0">
                  <c:v>Q1</c:v>
                </c:pt>
                <c:pt idx="1">
                  <c:v>Q2</c:v>
                </c:pt>
                <c:pt idx="2">
                  <c:v>Q3</c:v>
                </c:pt>
                <c:pt idx="3">
                  <c:v>Q4</c:v>
                </c:pt>
                <c:pt idx="4">
                  <c:v>Annual</c:v>
                </c:pt>
              </c:strCache>
            </c:strRef>
          </c:cat>
          <c:val>
            <c:numRef>
              <c:f>Sheet1!$B$4:$F$4</c:f>
              <c:numCache>
                <c:formatCode>0.00_ </c:formatCode>
                <c:ptCount val="5"/>
                <c:pt idx="0">
                  <c:v>5.6159999999999997</c:v>
                </c:pt>
                <c:pt idx="1">
                  <c:v>8.3000000000000007</c:v>
                </c:pt>
                <c:pt idx="2">
                  <c:v>5.0999999999999996</c:v>
                </c:pt>
                <c:pt idx="3">
                  <c:v>8.1999999999999993</c:v>
                </c:pt>
                <c:pt idx="4">
                  <c:v>27.216000000000001</c:v>
                </c:pt>
              </c:numCache>
            </c:numRef>
          </c:val>
        </c:ser>
        <c:ser>
          <c:idx val="2"/>
          <c:order val="2"/>
          <c:tx>
            <c:strRef>
              <c:f>Sheet1!$A$5</c:f>
              <c:strCache>
                <c:ptCount val="1"/>
                <c:pt idx="0">
                  <c:v>2017</c:v>
                </c:pt>
              </c:strCache>
            </c:strRef>
          </c:tx>
          <c:spPr>
            <a:solidFill>
              <a:srgbClr val="669900"/>
            </a:solidFill>
          </c:spPr>
          <c:invertIfNegative val="0"/>
          <c:dLbls>
            <c:dLbl>
              <c:idx val="0"/>
              <c:layout/>
              <c:tx>
                <c:rich>
                  <a:bodyPr/>
                  <a:lstStyle/>
                  <a:p>
                    <a:r>
                      <a:rPr lang="en-US" altLang="zh-TW" smtClean="0"/>
                      <a:t>1050</a:t>
                    </a:r>
                    <a:endParaRPr lang="en-US" altLang="zh-TW"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altLang="zh-TW" smtClean="0"/>
                      <a:t>1410</a:t>
                    </a:r>
                    <a:endParaRPr lang="en-US" altLang="zh-TW" dirty="0"/>
                  </a:p>
                </c:rich>
              </c:tx>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1.0471201310631622E-2"/>
                </c:manualLayout>
              </c:layout>
              <c:tx>
                <c:rich>
                  <a:bodyPr/>
                  <a:lstStyle/>
                  <a:p>
                    <a:r>
                      <a:rPr lang="en-US" altLang="en-US" dirty="0" smtClean="0"/>
                      <a:t>6600 </a:t>
                    </a:r>
                    <a:r>
                      <a:rPr lang="en-US" altLang="en-US" dirty="0"/>
                      <a:t>(Forecast) </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Sheet1!$B$2:$F$2</c:f>
              <c:strCache>
                <c:ptCount val="5"/>
                <c:pt idx="0">
                  <c:v>Q1</c:v>
                </c:pt>
                <c:pt idx="1">
                  <c:v>Q2</c:v>
                </c:pt>
                <c:pt idx="2">
                  <c:v>Q3</c:v>
                </c:pt>
                <c:pt idx="3">
                  <c:v>Q4</c:v>
                </c:pt>
                <c:pt idx="4">
                  <c:v>Annual</c:v>
                </c:pt>
              </c:strCache>
            </c:strRef>
          </c:cat>
          <c:val>
            <c:numRef>
              <c:f>Sheet1!$B$5:$F$5</c:f>
              <c:numCache>
                <c:formatCode>0.00_ </c:formatCode>
                <c:ptCount val="5"/>
                <c:pt idx="0">
                  <c:v>10.5</c:v>
                </c:pt>
                <c:pt idx="1">
                  <c:v>14.1</c:v>
                </c:pt>
                <c:pt idx="4">
                  <c:v>66</c:v>
                </c:pt>
              </c:numCache>
            </c:numRef>
          </c:val>
        </c:ser>
        <c:dLbls>
          <c:showLegendKey val="0"/>
          <c:showVal val="1"/>
          <c:showCatName val="0"/>
          <c:showSerName val="0"/>
          <c:showPercent val="0"/>
          <c:showBubbleSize val="0"/>
        </c:dLbls>
        <c:gapWidth val="150"/>
        <c:axId val="301997088"/>
        <c:axId val="301997480"/>
      </c:barChart>
      <c:catAx>
        <c:axId val="301997088"/>
        <c:scaling>
          <c:orientation val="minMax"/>
        </c:scaling>
        <c:delete val="0"/>
        <c:axPos val="b"/>
        <c:title>
          <c:tx>
            <c:rich>
              <a:bodyPr/>
              <a:lstStyle/>
              <a:p>
                <a:pPr>
                  <a:defRPr/>
                </a:pPr>
                <a:r>
                  <a:rPr lang="zh-TW" dirty="0"/>
                  <a:t>美金</a:t>
                </a:r>
                <a:r>
                  <a:rPr lang="zh-TW" dirty="0" smtClean="0"/>
                  <a:t>：</a:t>
                </a:r>
                <a:r>
                  <a:rPr lang="zh-TW" altLang="en-US" dirty="0" smtClean="0"/>
                  <a:t>萬</a:t>
                </a:r>
                <a:r>
                  <a:rPr lang="zh-TW" dirty="0" smtClean="0"/>
                  <a:t>元</a:t>
                </a:r>
                <a:endParaRPr lang="zh-TW" dirty="0"/>
              </a:p>
            </c:rich>
          </c:tx>
          <c:layout>
            <c:manualLayout>
              <c:xMode val="edge"/>
              <c:yMode val="edge"/>
              <c:x val="3.7434924384619996E-4"/>
              <c:y val="0.91307493611820911"/>
            </c:manualLayout>
          </c:layout>
          <c:overlay val="0"/>
        </c:title>
        <c:numFmt formatCode="General" sourceLinked="0"/>
        <c:majorTickMark val="none"/>
        <c:minorTickMark val="none"/>
        <c:tickLblPos val="nextTo"/>
        <c:crossAx val="301997480"/>
        <c:crosses val="autoZero"/>
        <c:auto val="1"/>
        <c:lblAlgn val="ctr"/>
        <c:lblOffset val="100"/>
        <c:noMultiLvlLbl val="0"/>
      </c:catAx>
      <c:valAx>
        <c:axId val="301997480"/>
        <c:scaling>
          <c:orientation val="minMax"/>
        </c:scaling>
        <c:delete val="0"/>
        <c:axPos val="l"/>
        <c:majorGridlines/>
        <c:numFmt formatCode="0.00_ " sourceLinked="1"/>
        <c:majorTickMark val="out"/>
        <c:minorTickMark val="none"/>
        <c:tickLblPos val="nextTo"/>
        <c:crossAx val="301997088"/>
        <c:crosses val="autoZero"/>
        <c:crossBetween val="between"/>
      </c:valAx>
    </c:plotArea>
    <c:legend>
      <c:legendPos val="r"/>
      <c:layout/>
      <c:overlay val="0"/>
    </c:legend>
    <c:plotVisOnly val="1"/>
    <c:dispBlanksAs val="gap"/>
    <c:showDLblsOverMax val="0"/>
  </c:chart>
  <c:txPr>
    <a:bodyPr/>
    <a:lstStyle/>
    <a:p>
      <a:pPr>
        <a:defRPr sz="1200"/>
      </a:pPr>
      <a:endParaRPr lang="zh-TW"/>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altLang="zh-TW" sz="2000" b="1" i="0" baseline="0"/>
              <a:t>Torii Sales Analysis</a:t>
            </a:r>
            <a:endParaRPr lang="zh-TW" altLang="zh-TW" sz="2000" b="1" i="0" baseline="0"/>
          </a:p>
        </c:rich>
      </c:tx>
      <c:layout/>
      <c:overlay val="0"/>
    </c:title>
    <c:autoTitleDeleted val="0"/>
    <c:plotArea>
      <c:layout/>
      <c:barChart>
        <c:barDir val="col"/>
        <c:grouping val="clustered"/>
        <c:varyColors val="0"/>
        <c:ser>
          <c:idx val="0"/>
          <c:order val="0"/>
          <c:tx>
            <c:strRef>
              <c:f>Sheet1!$A$13</c:f>
              <c:strCache>
                <c:ptCount val="1"/>
                <c:pt idx="0">
                  <c:v>2015</c:v>
                </c:pt>
              </c:strCache>
            </c:strRef>
          </c:tx>
          <c:spPr>
            <a:solidFill>
              <a:srgbClr val="FF9900"/>
            </a:solidFill>
          </c:spPr>
          <c:invertIfNegative val="0"/>
          <c:dLbls>
            <c:dLbl>
              <c:idx val="1"/>
              <c:layout>
                <c:manualLayout>
                  <c:x val="-5.442176870748297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4421768707482972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4421768707482972E-3"/>
                  <c:y val="1.2698409524207093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884353741496601E-2"/>
                  <c:y val="6.349204762103550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Sheet1!$B$12:$F$12</c:f>
              <c:strCache>
                <c:ptCount val="5"/>
                <c:pt idx="0">
                  <c:v>Q1</c:v>
                </c:pt>
                <c:pt idx="1">
                  <c:v>Q2</c:v>
                </c:pt>
                <c:pt idx="2">
                  <c:v>Q3</c:v>
                </c:pt>
                <c:pt idx="3">
                  <c:v>Q4</c:v>
                </c:pt>
                <c:pt idx="4">
                  <c:v>Annual</c:v>
                </c:pt>
              </c:strCache>
            </c:strRef>
          </c:cat>
          <c:val>
            <c:numRef>
              <c:f>Sheet1!$B$13:$F$13</c:f>
              <c:numCache>
                <c:formatCode>_-* #,##0_-;\-* #,##0_-;_-* "-"??_-;_-@_-</c:formatCode>
                <c:ptCount val="5"/>
                <c:pt idx="0">
                  <c:v>936</c:v>
                </c:pt>
                <c:pt idx="1">
                  <c:v>1285</c:v>
                </c:pt>
                <c:pt idx="2">
                  <c:v>1285</c:v>
                </c:pt>
                <c:pt idx="3">
                  <c:v>1528</c:v>
                </c:pt>
                <c:pt idx="4">
                  <c:v>5035</c:v>
                </c:pt>
              </c:numCache>
            </c:numRef>
          </c:val>
        </c:ser>
        <c:ser>
          <c:idx val="1"/>
          <c:order val="1"/>
          <c:tx>
            <c:strRef>
              <c:f>Sheet1!$A$14</c:f>
              <c:strCache>
                <c:ptCount val="1"/>
                <c:pt idx="0">
                  <c:v>2016</c:v>
                </c:pt>
              </c:strCache>
            </c:strRef>
          </c:tx>
          <c:spPr>
            <a:solidFill>
              <a:schemeClr val="accent5">
                <a:lumMod val="50000"/>
              </a:schemeClr>
            </a:solidFill>
          </c:spPr>
          <c:invertIfNegative val="0"/>
          <c:dLbls>
            <c:dLbl>
              <c:idx val="2"/>
              <c:layout>
                <c:manualLayout>
                  <c:x val="7.2562358276643361E-3"/>
                  <c:y val="-6.349204762103550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4421768707482972E-3"/>
                  <c:y val="-9.5238071431553196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4512471655328804E-2"/>
                  <c:y val="2.9100185658480032E-1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Sheet1!$B$12:$F$12</c:f>
              <c:strCache>
                <c:ptCount val="5"/>
                <c:pt idx="0">
                  <c:v>Q1</c:v>
                </c:pt>
                <c:pt idx="1">
                  <c:v>Q2</c:v>
                </c:pt>
                <c:pt idx="2">
                  <c:v>Q3</c:v>
                </c:pt>
                <c:pt idx="3">
                  <c:v>Q4</c:v>
                </c:pt>
                <c:pt idx="4">
                  <c:v>Annual</c:v>
                </c:pt>
              </c:strCache>
            </c:strRef>
          </c:cat>
          <c:val>
            <c:numRef>
              <c:f>Sheet1!$B$14:$F$14</c:f>
              <c:numCache>
                <c:formatCode>_-* #,##0_-;\-* #,##0_-;_-* "-"??_-;_-@_-</c:formatCode>
                <c:ptCount val="5"/>
                <c:pt idx="0">
                  <c:v>1205</c:v>
                </c:pt>
                <c:pt idx="1">
                  <c:v>1430</c:v>
                </c:pt>
                <c:pt idx="2">
                  <c:v>1386</c:v>
                </c:pt>
                <c:pt idx="3">
                  <c:v>1613</c:v>
                </c:pt>
                <c:pt idx="4">
                  <c:v>5634</c:v>
                </c:pt>
              </c:numCache>
            </c:numRef>
          </c:val>
        </c:ser>
        <c:ser>
          <c:idx val="2"/>
          <c:order val="2"/>
          <c:tx>
            <c:strRef>
              <c:f>Sheet1!$A$15</c:f>
              <c:strCache>
                <c:ptCount val="1"/>
                <c:pt idx="0">
                  <c:v>2017</c:v>
                </c:pt>
              </c:strCache>
            </c:strRef>
          </c:tx>
          <c:spPr>
            <a:solidFill>
              <a:srgbClr val="669900"/>
            </a:solidFill>
          </c:spPr>
          <c:invertIfNegative val="0"/>
          <c:dLbls>
            <c:dLbl>
              <c:idx val="0"/>
              <c:layout>
                <c:manualLayout>
                  <c:x val="7.2562358276644003E-3"/>
                  <c:y val="-1.904761428631064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8140589569161009E-3"/>
                  <c:y val="-1.9047614286310646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4"/>
              <c:layout/>
              <c:tx>
                <c:rich>
                  <a:bodyPr/>
                  <a:lstStyle/>
                  <a:p>
                    <a:r>
                      <a:rPr lang="en-US" altLang="en-US"/>
                      <a:t> </a:t>
                    </a:r>
                    <a:r>
                      <a:rPr lang="en-US" altLang="en-US" smtClean="0"/>
                      <a:t>6,240 (Forecast) </a:t>
                    </a:r>
                    <a:endParaRPr lang="en-US" alt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zh-TW"/>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Sheet1!$B$12:$F$12</c:f>
              <c:strCache>
                <c:ptCount val="5"/>
                <c:pt idx="0">
                  <c:v>Q1</c:v>
                </c:pt>
                <c:pt idx="1">
                  <c:v>Q2</c:v>
                </c:pt>
                <c:pt idx="2">
                  <c:v>Q3</c:v>
                </c:pt>
                <c:pt idx="3">
                  <c:v>Q4</c:v>
                </c:pt>
                <c:pt idx="4">
                  <c:v>Annual</c:v>
                </c:pt>
              </c:strCache>
            </c:strRef>
          </c:cat>
          <c:val>
            <c:numRef>
              <c:f>Sheet1!$B$15:$F$15</c:f>
              <c:numCache>
                <c:formatCode>_-* #,##0_-;\-* #,##0_-;_-* "-"??_-;_-@_-</c:formatCode>
                <c:ptCount val="5"/>
                <c:pt idx="0">
                  <c:v>1219</c:v>
                </c:pt>
                <c:pt idx="1">
                  <c:v>1621</c:v>
                </c:pt>
                <c:pt idx="4">
                  <c:v>6240</c:v>
                </c:pt>
              </c:numCache>
            </c:numRef>
          </c:val>
        </c:ser>
        <c:dLbls>
          <c:showLegendKey val="0"/>
          <c:showVal val="1"/>
          <c:showCatName val="0"/>
          <c:showSerName val="0"/>
          <c:showPercent val="0"/>
          <c:showBubbleSize val="0"/>
        </c:dLbls>
        <c:gapWidth val="150"/>
        <c:axId val="301998264"/>
        <c:axId val="302240952"/>
      </c:barChart>
      <c:catAx>
        <c:axId val="301998264"/>
        <c:scaling>
          <c:orientation val="minMax"/>
        </c:scaling>
        <c:delete val="0"/>
        <c:axPos val="b"/>
        <c:title>
          <c:tx>
            <c:rich>
              <a:bodyPr/>
              <a:lstStyle/>
              <a:p>
                <a:pPr>
                  <a:defRPr sz="1200"/>
                </a:pPr>
                <a:r>
                  <a:rPr lang="zh-TW" altLang="en-US" sz="1200"/>
                  <a:t>日圓：百萬日圓</a:t>
                </a:r>
              </a:p>
            </c:rich>
          </c:tx>
          <c:layout>
            <c:manualLayout>
              <c:xMode val="edge"/>
              <c:yMode val="edge"/>
              <c:x val="6.9300189801506651E-3"/>
              <c:y val="0.93088895625412649"/>
            </c:manualLayout>
          </c:layout>
          <c:overlay val="0"/>
        </c:title>
        <c:numFmt formatCode="General" sourceLinked="0"/>
        <c:majorTickMark val="out"/>
        <c:minorTickMark val="none"/>
        <c:tickLblPos val="nextTo"/>
        <c:txPr>
          <a:bodyPr/>
          <a:lstStyle/>
          <a:p>
            <a:pPr>
              <a:defRPr sz="1200"/>
            </a:pPr>
            <a:endParaRPr lang="zh-TW"/>
          </a:p>
        </c:txPr>
        <c:crossAx val="302240952"/>
        <c:crosses val="autoZero"/>
        <c:auto val="1"/>
        <c:lblAlgn val="ctr"/>
        <c:lblOffset val="100"/>
        <c:noMultiLvlLbl val="0"/>
      </c:catAx>
      <c:valAx>
        <c:axId val="302240952"/>
        <c:scaling>
          <c:orientation val="minMax"/>
        </c:scaling>
        <c:delete val="0"/>
        <c:axPos val="l"/>
        <c:majorGridlines/>
        <c:numFmt formatCode="_-* #,##0_-;\-* #,##0_-;_-* &quot;-&quot;??_-;_-@_-" sourceLinked="1"/>
        <c:majorTickMark val="out"/>
        <c:minorTickMark val="none"/>
        <c:tickLblPos val="nextTo"/>
        <c:crossAx val="301998264"/>
        <c:crosses val="autoZero"/>
        <c:crossBetween val="between"/>
      </c:valAx>
    </c:plotArea>
    <c:legend>
      <c:legendPos val="r"/>
      <c:layout>
        <c:manualLayout>
          <c:xMode val="edge"/>
          <c:yMode val="edge"/>
          <c:x val="0.92253906895498994"/>
          <c:y val="0.38184376039296825"/>
          <c:w val="6.8568361685302934E-2"/>
          <c:h val="0.22737906386518841"/>
        </c:manualLayout>
      </c:layout>
      <c:overlay val="0"/>
      <c:txPr>
        <a:bodyPr/>
        <a:lstStyle/>
        <a:p>
          <a:pPr>
            <a:defRPr sz="1100"/>
          </a:pPr>
          <a:endParaRPr lang="zh-TW"/>
        </a:p>
      </c:txPr>
    </c:legend>
    <c:plotVisOnly val="1"/>
    <c:dispBlanksAs val="gap"/>
    <c:showDLblsOverMax val="0"/>
  </c:chart>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C95C3-C916-4774-A3D2-32147902EF13}" type="doc">
      <dgm:prSet loTypeId="urn:microsoft.com/office/officeart/2008/layout/NameandTitleOrganizationalChart" loCatId="hierarchy" qsTypeId="urn:microsoft.com/office/officeart/2005/8/quickstyle/simple1" qsCatId="simple" csTypeId="urn:microsoft.com/office/officeart/2005/8/colors/accent5_2" csCatId="accent5" phldr="1"/>
      <dgm:spPr/>
      <dgm:t>
        <a:bodyPr/>
        <a:lstStyle/>
        <a:p>
          <a:endParaRPr lang="zh-TW" altLang="en-US"/>
        </a:p>
      </dgm:t>
    </dgm:pt>
    <dgm:pt modelId="{56D3527C-76B9-42B0-AEF1-4CF05DBC1869}">
      <dgm:prSet phldrT="[文字]" custT="1"/>
      <dgm:spPr>
        <a:ln>
          <a:noFill/>
        </a:ln>
      </dgm:spPr>
      <dgm:t>
        <a:bodyPr/>
        <a:lstStyle/>
        <a:p>
          <a:r>
            <a:rPr lang="zh-TW" altLang="en-US" sz="2000" b="1" dirty="0" smtClean="0">
              <a:latin typeface="微軟正黑體" pitchFamily="34" charset="-120"/>
              <a:ea typeface="微軟正黑體" pitchFamily="34" charset="-120"/>
            </a:rPr>
            <a:t>班友公司</a:t>
          </a:r>
          <a:endParaRPr lang="zh-TW" altLang="en-US" sz="2000" b="1" dirty="0">
            <a:latin typeface="微軟正黑體" pitchFamily="34" charset="-120"/>
            <a:ea typeface="微軟正黑體" pitchFamily="34" charset="-120"/>
          </a:endParaRPr>
        </a:p>
      </dgm:t>
    </dgm:pt>
    <dgm:pt modelId="{95476C0A-BB2F-4B81-8976-9F0DD19F5949}" type="parTrans" cxnId="{7FBF46A8-6F49-4561-8C10-13B0045AAC10}">
      <dgm:prSet/>
      <dgm:spPr/>
      <dgm:t>
        <a:bodyPr/>
        <a:lstStyle/>
        <a:p>
          <a:endParaRPr lang="zh-TW" altLang="en-US"/>
        </a:p>
      </dgm:t>
    </dgm:pt>
    <dgm:pt modelId="{C1ACA126-7092-45D5-BD7A-2E239A2457B7}" type="sibTrans" cxnId="{7FBF46A8-6F49-4561-8C10-13B0045AAC10}">
      <dgm:prSet/>
      <dgm:spPr>
        <a:solidFill>
          <a:schemeClr val="bg1">
            <a:lumMod val="85000"/>
            <a:alpha val="90000"/>
          </a:schemeClr>
        </a:solidFill>
      </dgm:spPr>
      <dgm:t>
        <a:bodyPr/>
        <a:lstStyle/>
        <a:p>
          <a:pPr algn="ct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投資公司</a:t>
          </a:r>
          <a:r>
            <a:rPr lang="en-US" altLang="zh-TW" b="1" dirty="0" smtClean="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dgm:t>
    </dgm:pt>
    <dgm:pt modelId="{AF9EA052-817D-4F45-BF0F-EFECBE5DCE15}">
      <dgm:prSet phldrT="[文字]" custT="1"/>
      <dgm:spPr>
        <a:solidFill>
          <a:srgbClr val="003366"/>
        </a:solidFill>
      </dgm:spPr>
      <dgm:t>
        <a:bodyPr anchor="b"/>
        <a:lstStyle/>
        <a:p>
          <a:r>
            <a:rPr lang="zh-TW" altLang="en-US" sz="2000" b="1" dirty="0" smtClean="0">
              <a:latin typeface="微軟正黑體" pitchFamily="34" charset="-120"/>
              <a:ea typeface="微軟正黑體" pitchFamily="34" charset="-120"/>
            </a:rPr>
            <a:t>寶齡生技</a:t>
          </a:r>
          <a:endParaRPr lang="zh-TW" altLang="en-US" sz="2000" b="1" dirty="0">
            <a:latin typeface="微軟正黑體" pitchFamily="34" charset="-120"/>
            <a:ea typeface="微軟正黑體" pitchFamily="34" charset="-120"/>
          </a:endParaRPr>
        </a:p>
      </dgm:t>
    </dgm:pt>
    <dgm:pt modelId="{47530434-7E5C-4910-8018-AEA1C355775F}" type="parTrans" cxnId="{3FD0D05C-3EAA-49C4-8F6E-2D21E1AF5022}">
      <dgm:prSet/>
      <dgm:spPr/>
      <dgm:t>
        <a:bodyPr/>
        <a:lstStyle/>
        <a:p>
          <a:endParaRPr lang="zh-TW" altLang="en-US"/>
        </a:p>
      </dgm:t>
    </dgm:pt>
    <dgm:pt modelId="{05071E57-86D8-49AF-95F5-CB67E0881024}" type="sibTrans" cxnId="{3FD0D05C-3EAA-49C4-8F6E-2D21E1AF5022}">
      <dgm:prSet custT="1"/>
      <dgm:spPr>
        <a:solidFill>
          <a:schemeClr val="bg1">
            <a:lumMod val="85000"/>
            <a:alpha val="90000"/>
          </a:schemeClr>
        </a:solidFill>
      </dgm:spPr>
      <dgm:t>
        <a:bodyPr/>
        <a:lstStyle/>
        <a:p>
          <a:r>
            <a:rPr lang="en-US" altLang="zh-TW" sz="1500" b="1" dirty="0" smtClean="0">
              <a:latin typeface="微軟正黑體" pitchFamily="34" charset="-120"/>
              <a:ea typeface="微軟正黑體" pitchFamily="34" charset="-120"/>
            </a:rPr>
            <a:t>(</a:t>
          </a:r>
          <a:r>
            <a:rPr lang="zh-TW" altLang="en-US" sz="1500" b="1" dirty="0" smtClean="0">
              <a:latin typeface="微軟正黑體" pitchFamily="34" charset="-120"/>
              <a:ea typeface="微軟正黑體" pitchFamily="34" charset="-120"/>
            </a:rPr>
            <a:t>西藥</a:t>
          </a:r>
          <a:r>
            <a:rPr lang="en-US" altLang="zh-TW" sz="1500" b="1" dirty="0" smtClean="0">
              <a:latin typeface="微軟正黑體" pitchFamily="34" charset="-120"/>
              <a:ea typeface="微軟正黑體" pitchFamily="34" charset="-120"/>
            </a:rPr>
            <a:t>, </a:t>
          </a:r>
          <a:r>
            <a:rPr lang="zh-TW" altLang="en-US" sz="1500" b="1" dirty="0" smtClean="0">
              <a:latin typeface="微軟正黑體" pitchFamily="34" charset="-120"/>
              <a:ea typeface="微軟正黑體" pitchFamily="34" charset="-120"/>
            </a:rPr>
            <a:t>新藥</a:t>
          </a:r>
          <a:r>
            <a:rPr lang="en-US" altLang="zh-TW" sz="1500" b="1" dirty="0" smtClean="0">
              <a:latin typeface="微軟正黑體" pitchFamily="34" charset="-120"/>
              <a:ea typeface="微軟正黑體" pitchFamily="34" charset="-120"/>
            </a:rPr>
            <a:t>, </a:t>
          </a:r>
          <a:r>
            <a:rPr lang="zh-TW" altLang="en-US" sz="1500" b="1" dirty="0" smtClean="0">
              <a:latin typeface="微軟正黑體" pitchFamily="34" charset="-120"/>
              <a:ea typeface="微軟正黑體" pitchFamily="34" charset="-120"/>
            </a:rPr>
            <a:t>藥妝</a:t>
          </a:r>
          <a:r>
            <a:rPr lang="en-US" altLang="zh-TW" sz="1500" b="1" dirty="0" smtClean="0">
              <a:latin typeface="微軟正黑體" pitchFamily="34" charset="-120"/>
              <a:ea typeface="微軟正黑體" pitchFamily="34" charset="-120"/>
            </a:rPr>
            <a:t>, </a:t>
          </a:r>
          <a:r>
            <a:rPr lang="zh-TW" altLang="en-US" sz="1500" b="1" dirty="0" smtClean="0">
              <a:latin typeface="微軟正黑體" pitchFamily="34" charset="-120"/>
              <a:ea typeface="微軟正黑體" pitchFamily="34" charset="-120"/>
            </a:rPr>
            <a:t>保健</a:t>
          </a:r>
          <a:r>
            <a:rPr lang="en-US" altLang="zh-TW" sz="1500" b="1" dirty="0" smtClean="0">
              <a:latin typeface="微軟正黑體" pitchFamily="34" charset="-120"/>
              <a:ea typeface="微軟正黑體" pitchFamily="34" charset="-120"/>
            </a:rPr>
            <a:t>..)</a:t>
          </a:r>
          <a:endParaRPr lang="zh-TW" altLang="en-US" sz="1500" b="1" dirty="0">
            <a:latin typeface="微軟正黑體" pitchFamily="34" charset="-120"/>
            <a:ea typeface="微軟正黑體" pitchFamily="34" charset="-120"/>
          </a:endParaRPr>
        </a:p>
      </dgm:t>
    </dgm:pt>
    <dgm:pt modelId="{9A1F22BA-0C86-4264-8ECA-6C395A01BA4E}">
      <dgm:prSet phldrT="[文字]" custT="1"/>
      <dgm:spPr>
        <a:solidFill>
          <a:srgbClr val="003366"/>
        </a:solidFill>
      </dgm:spPr>
      <dgm:t>
        <a:bodyPr anchor="b"/>
        <a:lstStyle/>
        <a:p>
          <a:r>
            <a:rPr lang="zh-TW" altLang="en-US" sz="2000" b="1" dirty="0" smtClean="0">
              <a:latin typeface="微軟正黑體" pitchFamily="34" charset="-120"/>
              <a:ea typeface="微軟正黑體" pitchFamily="34" charset="-120"/>
            </a:rPr>
            <a:t>順天堂</a:t>
          </a:r>
          <a:endParaRPr lang="zh-TW" altLang="en-US" sz="2000" b="1" dirty="0">
            <a:latin typeface="微軟正黑體" pitchFamily="34" charset="-120"/>
            <a:ea typeface="微軟正黑體" pitchFamily="34" charset="-120"/>
          </a:endParaRPr>
        </a:p>
      </dgm:t>
    </dgm:pt>
    <dgm:pt modelId="{EA3CFD59-A60E-470A-90E9-8C4471E93BA2}" type="parTrans" cxnId="{015AB7AB-C667-42B9-967E-9B569A382036}">
      <dgm:prSet/>
      <dgm:spPr/>
      <dgm:t>
        <a:bodyPr/>
        <a:lstStyle/>
        <a:p>
          <a:endParaRPr lang="zh-TW" altLang="en-US"/>
        </a:p>
      </dgm:t>
    </dgm:pt>
    <dgm:pt modelId="{3014C2EF-5B20-4362-A4EF-B5A56B781A37}" type="sibTrans" cxnId="{015AB7AB-C667-42B9-967E-9B569A382036}">
      <dgm:prSet custT="1"/>
      <dgm:spPr>
        <a:solidFill>
          <a:schemeClr val="bg1">
            <a:lumMod val="85000"/>
            <a:alpha val="90000"/>
          </a:schemeClr>
        </a:solidFill>
      </dgm:spPr>
      <dgm:t>
        <a:bodyPr/>
        <a:lstStyle/>
        <a:p>
          <a:r>
            <a:rPr lang="en-US" altLang="zh-TW" sz="1600" b="1" dirty="0" smtClean="0">
              <a:latin typeface="微軟正黑體" pitchFamily="34" charset="-120"/>
              <a:ea typeface="微軟正黑體" pitchFamily="34" charset="-120"/>
            </a:rPr>
            <a:t>(</a:t>
          </a:r>
          <a:r>
            <a:rPr lang="zh-TW" altLang="en-US" sz="1600" b="1" dirty="0" smtClean="0">
              <a:latin typeface="微軟正黑體" pitchFamily="34" charset="-120"/>
              <a:ea typeface="微軟正黑體" pitchFamily="34" charset="-120"/>
            </a:rPr>
            <a:t>中草藥</a:t>
          </a:r>
          <a:r>
            <a:rPr lang="en-US" altLang="zh-TW" sz="1600" b="1" dirty="0" smtClean="0">
              <a:latin typeface="微軟正黑體" pitchFamily="34" charset="-120"/>
              <a:ea typeface="微軟正黑體" pitchFamily="34" charset="-120"/>
            </a:rPr>
            <a:t>)	</a:t>
          </a:r>
          <a:endParaRPr lang="zh-TW" altLang="en-US" sz="1600" b="1" dirty="0">
            <a:latin typeface="微軟正黑體" pitchFamily="34" charset="-120"/>
            <a:ea typeface="微軟正黑體" pitchFamily="34" charset="-120"/>
          </a:endParaRPr>
        </a:p>
      </dgm:t>
    </dgm:pt>
    <dgm:pt modelId="{85DD2817-2132-422E-836E-75B2542422CA}">
      <dgm:prSet phldrT="[文字]" custT="1"/>
      <dgm:spPr>
        <a:solidFill>
          <a:srgbClr val="003366"/>
        </a:solidFill>
      </dgm:spPr>
      <dgm:t>
        <a:bodyPr anchor="b"/>
        <a:lstStyle/>
        <a:p>
          <a:r>
            <a:rPr lang="zh-TW" altLang="en-US" sz="2000" b="1" dirty="0" smtClean="0">
              <a:latin typeface="微軟正黑體" pitchFamily="34" charset="-120"/>
              <a:ea typeface="微軟正黑體" pitchFamily="34" charset="-120"/>
            </a:rPr>
            <a:t>傑奎科技</a:t>
          </a:r>
          <a:endParaRPr lang="zh-TW" altLang="en-US" sz="2000" b="1" dirty="0">
            <a:latin typeface="微軟正黑體" pitchFamily="34" charset="-120"/>
            <a:ea typeface="微軟正黑體" pitchFamily="34" charset="-120"/>
          </a:endParaRPr>
        </a:p>
      </dgm:t>
    </dgm:pt>
    <dgm:pt modelId="{8FCC2099-7DA7-4BD1-ADB0-C09FC2B7B911}" type="parTrans" cxnId="{4ED01991-2626-47AF-9D2F-AA3A132EB26C}">
      <dgm:prSet/>
      <dgm:spPr/>
      <dgm:t>
        <a:bodyPr/>
        <a:lstStyle/>
        <a:p>
          <a:endParaRPr lang="zh-TW" altLang="en-US"/>
        </a:p>
      </dgm:t>
    </dgm:pt>
    <dgm:pt modelId="{A72CB7CC-712F-47D7-96E1-384D2DE75B19}" type="sibTrans" cxnId="{4ED01991-2626-47AF-9D2F-AA3A132EB26C}">
      <dgm:prSet custT="1"/>
      <dgm:spPr>
        <a:solidFill>
          <a:schemeClr val="bg1">
            <a:lumMod val="85000"/>
            <a:alpha val="90000"/>
          </a:schemeClr>
        </a:solidFill>
      </dgm:spPr>
      <dgm:t>
        <a:bodyPr/>
        <a:lstStyle/>
        <a:p>
          <a:r>
            <a:rPr lang="en-US" altLang="zh-TW" sz="1600" b="1" dirty="0" smtClean="0">
              <a:latin typeface="微軟正黑體" pitchFamily="34" charset="-120"/>
              <a:ea typeface="微軟正黑體" pitchFamily="34" charset="-120"/>
            </a:rPr>
            <a:t>(</a:t>
          </a:r>
          <a:r>
            <a:rPr lang="zh-TW" altLang="en-US" sz="1600" b="1" dirty="0" smtClean="0">
              <a:latin typeface="微軟正黑體" pitchFamily="34" charset="-120"/>
              <a:ea typeface="微軟正黑體" pitchFamily="34" charset="-120"/>
            </a:rPr>
            <a:t>骨科醫療器材</a:t>
          </a:r>
          <a:r>
            <a:rPr lang="en-US" altLang="zh-TW" sz="1600" b="1" dirty="0" smtClean="0">
              <a:latin typeface="微軟正黑體" pitchFamily="34" charset="-120"/>
              <a:ea typeface="微軟正黑體" pitchFamily="34" charset="-120"/>
            </a:rPr>
            <a:t>)</a:t>
          </a:r>
          <a:endParaRPr lang="zh-TW" altLang="en-US" sz="1600" b="1" dirty="0">
            <a:latin typeface="微軟正黑體" pitchFamily="34" charset="-120"/>
            <a:ea typeface="微軟正黑體" pitchFamily="34" charset="-120"/>
          </a:endParaRPr>
        </a:p>
      </dgm:t>
    </dgm:pt>
    <dgm:pt modelId="{AB6701C2-F437-4131-9720-0A881AB0F528}" type="pres">
      <dgm:prSet presAssocID="{FC8C95C3-C916-4774-A3D2-32147902EF13}" presName="hierChild1" presStyleCnt="0">
        <dgm:presLayoutVars>
          <dgm:orgChart val="1"/>
          <dgm:chPref val="1"/>
          <dgm:dir/>
          <dgm:animOne val="branch"/>
          <dgm:animLvl val="lvl"/>
          <dgm:resizeHandles/>
        </dgm:presLayoutVars>
      </dgm:prSet>
      <dgm:spPr/>
      <dgm:t>
        <a:bodyPr/>
        <a:lstStyle/>
        <a:p>
          <a:endParaRPr lang="zh-TW" altLang="en-US"/>
        </a:p>
      </dgm:t>
    </dgm:pt>
    <dgm:pt modelId="{FE8C637B-2C20-41FC-8625-F5B7906739B1}" type="pres">
      <dgm:prSet presAssocID="{56D3527C-76B9-42B0-AEF1-4CF05DBC1869}" presName="hierRoot1" presStyleCnt="0">
        <dgm:presLayoutVars>
          <dgm:hierBranch val="init"/>
        </dgm:presLayoutVars>
      </dgm:prSet>
      <dgm:spPr/>
    </dgm:pt>
    <dgm:pt modelId="{C5A6612D-F60E-4C8D-9F5A-C0DB7D75BD69}" type="pres">
      <dgm:prSet presAssocID="{56D3527C-76B9-42B0-AEF1-4CF05DBC1869}" presName="rootComposite1" presStyleCnt="0"/>
      <dgm:spPr/>
    </dgm:pt>
    <dgm:pt modelId="{4FEE066E-CC20-4C16-90EB-A8F6AFE01CDD}" type="pres">
      <dgm:prSet presAssocID="{56D3527C-76B9-42B0-AEF1-4CF05DBC1869}" presName="rootText1" presStyleLbl="node0" presStyleIdx="0" presStyleCnt="1" custScaleX="159216" custScaleY="71465">
        <dgm:presLayoutVars>
          <dgm:chMax/>
          <dgm:chPref val="3"/>
        </dgm:presLayoutVars>
      </dgm:prSet>
      <dgm:spPr/>
      <dgm:t>
        <a:bodyPr/>
        <a:lstStyle/>
        <a:p>
          <a:endParaRPr lang="zh-TW" altLang="en-US"/>
        </a:p>
      </dgm:t>
    </dgm:pt>
    <dgm:pt modelId="{DCFE75AA-A968-46DE-ABA4-9FD102EC5F72}" type="pres">
      <dgm:prSet presAssocID="{56D3527C-76B9-42B0-AEF1-4CF05DBC1869}" presName="titleText1" presStyleLbl="fgAcc0" presStyleIdx="0" presStyleCnt="1" custLinFactNeighborX="13995" custLinFactNeighborY="-3216">
        <dgm:presLayoutVars>
          <dgm:chMax val="0"/>
          <dgm:chPref val="0"/>
        </dgm:presLayoutVars>
      </dgm:prSet>
      <dgm:spPr/>
      <dgm:t>
        <a:bodyPr/>
        <a:lstStyle/>
        <a:p>
          <a:endParaRPr lang="zh-TW" altLang="en-US"/>
        </a:p>
      </dgm:t>
    </dgm:pt>
    <dgm:pt modelId="{211EDBBA-35FE-42A3-AB95-68FB51519E96}" type="pres">
      <dgm:prSet presAssocID="{56D3527C-76B9-42B0-AEF1-4CF05DBC1869}" presName="rootConnector1" presStyleLbl="node1" presStyleIdx="0" presStyleCnt="3"/>
      <dgm:spPr/>
      <dgm:t>
        <a:bodyPr/>
        <a:lstStyle/>
        <a:p>
          <a:endParaRPr lang="zh-TW" altLang="en-US"/>
        </a:p>
      </dgm:t>
    </dgm:pt>
    <dgm:pt modelId="{CD746DCA-E93E-47B4-81D7-EDC4EA433D90}" type="pres">
      <dgm:prSet presAssocID="{56D3527C-76B9-42B0-AEF1-4CF05DBC1869}" presName="hierChild2" presStyleCnt="0"/>
      <dgm:spPr/>
    </dgm:pt>
    <dgm:pt modelId="{3697CC4E-A1B1-4246-99BB-BD4A24DF81F1}" type="pres">
      <dgm:prSet presAssocID="{47530434-7E5C-4910-8018-AEA1C355775F}" presName="Name37" presStyleLbl="parChTrans1D2" presStyleIdx="0" presStyleCnt="3"/>
      <dgm:spPr/>
      <dgm:t>
        <a:bodyPr/>
        <a:lstStyle/>
        <a:p>
          <a:endParaRPr lang="zh-TW" altLang="en-US"/>
        </a:p>
      </dgm:t>
    </dgm:pt>
    <dgm:pt modelId="{E631BEEB-FEF1-4588-AE25-B5D9984665C7}" type="pres">
      <dgm:prSet presAssocID="{AF9EA052-817D-4F45-BF0F-EFECBE5DCE15}" presName="hierRoot2" presStyleCnt="0">
        <dgm:presLayoutVars>
          <dgm:hierBranch val="init"/>
        </dgm:presLayoutVars>
      </dgm:prSet>
      <dgm:spPr/>
    </dgm:pt>
    <dgm:pt modelId="{3D075774-E0EC-479C-ADE1-4CE682521BB8}" type="pres">
      <dgm:prSet presAssocID="{AF9EA052-817D-4F45-BF0F-EFECBE5DCE15}" presName="rootComposite" presStyleCnt="0"/>
      <dgm:spPr/>
    </dgm:pt>
    <dgm:pt modelId="{FD6F3CAE-59A8-40D5-AD6E-835F6F2D19F3}" type="pres">
      <dgm:prSet presAssocID="{AF9EA052-817D-4F45-BF0F-EFECBE5DCE15}" presName="rootText" presStyleLbl="node1" presStyleIdx="0" presStyleCnt="3" custScaleY="57966">
        <dgm:presLayoutVars>
          <dgm:chMax/>
          <dgm:chPref val="3"/>
        </dgm:presLayoutVars>
      </dgm:prSet>
      <dgm:spPr/>
      <dgm:t>
        <a:bodyPr/>
        <a:lstStyle/>
        <a:p>
          <a:endParaRPr lang="zh-TW" altLang="en-US"/>
        </a:p>
      </dgm:t>
    </dgm:pt>
    <dgm:pt modelId="{5FC4A4A0-D299-43E6-8314-54447591E9C4}" type="pres">
      <dgm:prSet presAssocID="{AF9EA052-817D-4F45-BF0F-EFECBE5DCE15}" presName="titleText2" presStyleLbl="fgAcc1" presStyleIdx="0" presStyleCnt="3" custScaleX="132149" custScaleY="96467" custLinFactNeighborX="10089" custLinFactNeighborY="-21471">
        <dgm:presLayoutVars>
          <dgm:chMax val="0"/>
          <dgm:chPref val="0"/>
        </dgm:presLayoutVars>
      </dgm:prSet>
      <dgm:spPr/>
      <dgm:t>
        <a:bodyPr/>
        <a:lstStyle/>
        <a:p>
          <a:endParaRPr lang="zh-TW" altLang="en-US"/>
        </a:p>
      </dgm:t>
    </dgm:pt>
    <dgm:pt modelId="{163E56D9-3061-4399-A749-5F891A57413F}" type="pres">
      <dgm:prSet presAssocID="{AF9EA052-817D-4F45-BF0F-EFECBE5DCE15}" presName="rootConnector" presStyleLbl="node2" presStyleIdx="0" presStyleCnt="0"/>
      <dgm:spPr/>
      <dgm:t>
        <a:bodyPr/>
        <a:lstStyle/>
        <a:p>
          <a:endParaRPr lang="zh-TW" altLang="en-US"/>
        </a:p>
      </dgm:t>
    </dgm:pt>
    <dgm:pt modelId="{9496ACB7-F1FE-413D-90C9-C1F737BF9224}" type="pres">
      <dgm:prSet presAssocID="{AF9EA052-817D-4F45-BF0F-EFECBE5DCE15}" presName="hierChild4" presStyleCnt="0"/>
      <dgm:spPr/>
    </dgm:pt>
    <dgm:pt modelId="{B09B2E12-85EA-4CC1-89AF-007E5B39B588}" type="pres">
      <dgm:prSet presAssocID="{AF9EA052-817D-4F45-BF0F-EFECBE5DCE15}" presName="hierChild5" presStyleCnt="0"/>
      <dgm:spPr/>
    </dgm:pt>
    <dgm:pt modelId="{1283680D-2049-4CA7-A3A4-708390961A17}" type="pres">
      <dgm:prSet presAssocID="{EA3CFD59-A60E-470A-90E9-8C4471E93BA2}" presName="Name37" presStyleLbl="parChTrans1D2" presStyleIdx="1" presStyleCnt="3"/>
      <dgm:spPr/>
      <dgm:t>
        <a:bodyPr/>
        <a:lstStyle/>
        <a:p>
          <a:endParaRPr lang="zh-TW" altLang="en-US"/>
        </a:p>
      </dgm:t>
    </dgm:pt>
    <dgm:pt modelId="{33A7CDF7-D71F-4CF7-83E0-F7B878B0D336}" type="pres">
      <dgm:prSet presAssocID="{9A1F22BA-0C86-4264-8ECA-6C395A01BA4E}" presName="hierRoot2" presStyleCnt="0">
        <dgm:presLayoutVars>
          <dgm:hierBranch val="init"/>
        </dgm:presLayoutVars>
      </dgm:prSet>
      <dgm:spPr/>
    </dgm:pt>
    <dgm:pt modelId="{DDF900D0-CDD9-4CF6-A5F9-9929417EB13D}" type="pres">
      <dgm:prSet presAssocID="{9A1F22BA-0C86-4264-8ECA-6C395A01BA4E}" presName="rootComposite" presStyleCnt="0"/>
      <dgm:spPr/>
    </dgm:pt>
    <dgm:pt modelId="{D79CDF54-F3DE-4DEB-AE07-90DE7096728B}" type="pres">
      <dgm:prSet presAssocID="{9A1F22BA-0C86-4264-8ECA-6C395A01BA4E}" presName="rootText" presStyleLbl="node1" presStyleIdx="1" presStyleCnt="3" custScaleY="57966">
        <dgm:presLayoutVars>
          <dgm:chMax/>
          <dgm:chPref val="3"/>
        </dgm:presLayoutVars>
      </dgm:prSet>
      <dgm:spPr/>
      <dgm:t>
        <a:bodyPr/>
        <a:lstStyle/>
        <a:p>
          <a:endParaRPr lang="zh-TW" altLang="en-US"/>
        </a:p>
      </dgm:t>
    </dgm:pt>
    <dgm:pt modelId="{A1A1F3E7-0039-4456-9644-CE84BC8B4B22}" type="pres">
      <dgm:prSet presAssocID="{9A1F22BA-0C86-4264-8ECA-6C395A01BA4E}" presName="titleText2" presStyleLbl="fgAcc1" presStyleIdx="1" presStyleCnt="3" custLinFactNeighborY="-21471">
        <dgm:presLayoutVars>
          <dgm:chMax val="0"/>
          <dgm:chPref val="0"/>
        </dgm:presLayoutVars>
      </dgm:prSet>
      <dgm:spPr/>
      <dgm:t>
        <a:bodyPr/>
        <a:lstStyle/>
        <a:p>
          <a:endParaRPr lang="zh-TW" altLang="en-US"/>
        </a:p>
      </dgm:t>
    </dgm:pt>
    <dgm:pt modelId="{796BD808-BFD2-4F6A-9649-F04F700B439A}" type="pres">
      <dgm:prSet presAssocID="{9A1F22BA-0C86-4264-8ECA-6C395A01BA4E}" presName="rootConnector" presStyleLbl="node2" presStyleIdx="0" presStyleCnt="0"/>
      <dgm:spPr/>
      <dgm:t>
        <a:bodyPr/>
        <a:lstStyle/>
        <a:p>
          <a:endParaRPr lang="zh-TW" altLang="en-US"/>
        </a:p>
      </dgm:t>
    </dgm:pt>
    <dgm:pt modelId="{57EA9771-FF72-4060-A9C6-F515D3E216EF}" type="pres">
      <dgm:prSet presAssocID="{9A1F22BA-0C86-4264-8ECA-6C395A01BA4E}" presName="hierChild4" presStyleCnt="0"/>
      <dgm:spPr/>
    </dgm:pt>
    <dgm:pt modelId="{E9EADE83-E75A-4DE7-9AF8-C3A67076538A}" type="pres">
      <dgm:prSet presAssocID="{9A1F22BA-0C86-4264-8ECA-6C395A01BA4E}" presName="hierChild5" presStyleCnt="0"/>
      <dgm:spPr/>
    </dgm:pt>
    <dgm:pt modelId="{C45EE9B3-1EB7-4CCC-984F-05CA4904C71D}" type="pres">
      <dgm:prSet presAssocID="{8FCC2099-7DA7-4BD1-ADB0-C09FC2B7B911}" presName="Name37" presStyleLbl="parChTrans1D2" presStyleIdx="2" presStyleCnt="3"/>
      <dgm:spPr/>
      <dgm:t>
        <a:bodyPr/>
        <a:lstStyle/>
        <a:p>
          <a:endParaRPr lang="zh-TW" altLang="en-US"/>
        </a:p>
      </dgm:t>
    </dgm:pt>
    <dgm:pt modelId="{3AE6A7D4-2E0F-4039-89A8-477AC6878255}" type="pres">
      <dgm:prSet presAssocID="{85DD2817-2132-422E-836E-75B2542422CA}" presName="hierRoot2" presStyleCnt="0">
        <dgm:presLayoutVars>
          <dgm:hierBranch val="init"/>
        </dgm:presLayoutVars>
      </dgm:prSet>
      <dgm:spPr/>
    </dgm:pt>
    <dgm:pt modelId="{4473A206-825F-4D42-95A2-10F9291628C5}" type="pres">
      <dgm:prSet presAssocID="{85DD2817-2132-422E-836E-75B2542422CA}" presName="rootComposite" presStyleCnt="0"/>
      <dgm:spPr/>
    </dgm:pt>
    <dgm:pt modelId="{946DD84C-E6FB-43E6-BBF6-CB9DD234DCB3}" type="pres">
      <dgm:prSet presAssocID="{85DD2817-2132-422E-836E-75B2542422CA}" presName="rootText" presStyleLbl="node1" presStyleIdx="2" presStyleCnt="3" custScaleY="57966">
        <dgm:presLayoutVars>
          <dgm:chMax/>
          <dgm:chPref val="3"/>
        </dgm:presLayoutVars>
      </dgm:prSet>
      <dgm:spPr/>
      <dgm:t>
        <a:bodyPr/>
        <a:lstStyle/>
        <a:p>
          <a:endParaRPr lang="zh-TW" altLang="en-US"/>
        </a:p>
      </dgm:t>
    </dgm:pt>
    <dgm:pt modelId="{EDD1DBD7-1020-401F-82D8-1D84DF3BFF9C}" type="pres">
      <dgm:prSet presAssocID="{85DD2817-2132-422E-836E-75B2542422CA}" presName="titleText2" presStyleLbl="fgAcc1" presStyleIdx="2" presStyleCnt="3" custLinFactNeighborY="-21471">
        <dgm:presLayoutVars>
          <dgm:chMax val="0"/>
          <dgm:chPref val="0"/>
        </dgm:presLayoutVars>
      </dgm:prSet>
      <dgm:spPr/>
      <dgm:t>
        <a:bodyPr/>
        <a:lstStyle/>
        <a:p>
          <a:endParaRPr lang="zh-TW" altLang="en-US"/>
        </a:p>
      </dgm:t>
    </dgm:pt>
    <dgm:pt modelId="{B7474F54-8482-45A1-B5B2-4D47714BAC52}" type="pres">
      <dgm:prSet presAssocID="{85DD2817-2132-422E-836E-75B2542422CA}" presName="rootConnector" presStyleLbl="node2" presStyleIdx="0" presStyleCnt="0"/>
      <dgm:spPr/>
      <dgm:t>
        <a:bodyPr/>
        <a:lstStyle/>
        <a:p>
          <a:endParaRPr lang="zh-TW" altLang="en-US"/>
        </a:p>
      </dgm:t>
    </dgm:pt>
    <dgm:pt modelId="{2A45FADF-BA19-49D9-ABD3-C75F1EE8E446}" type="pres">
      <dgm:prSet presAssocID="{85DD2817-2132-422E-836E-75B2542422CA}" presName="hierChild4" presStyleCnt="0"/>
      <dgm:spPr/>
    </dgm:pt>
    <dgm:pt modelId="{FECAC20C-6FF3-4FD3-8FA9-079B47488468}" type="pres">
      <dgm:prSet presAssocID="{85DD2817-2132-422E-836E-75B2542422CA}" presName="hierChild5" presStyleCnt="0"/>
      <dgm:spPr/>
    </dgm:pt>
    <dgm:pt modelId="{E2694862-238E-4E3E-BCFE-4D77F12190AA}" type="pres">
      <dgm:prSet presAssocID="{56D3527C-76B9-42B0-AEF1-4CF05DBC1869}" presName="hierChild3" presStyleCnt="0"/>
      <dgm:spPr/>
    </dgm:pt>
  </dgm:ptLst>
  <dgm:cxnLst>
    <dgm:cxn modelId="{1A1FD568-1119-49AB-B0E4-16852FD60BC2}" type="presOf" srcId="{05071E57-86D8-49AF-95F5-CB67E0881024}" destId="{5FC4A4A0-D299-43E6-8314-54447591E9C4}" srcOrd="0" destOrd="0" presId="urn:microsoft.com/office/officeart/2008/layout/NameandTitleOrganizationalChart"/>
    <dgm:cxn modelId="{D9710E71-D3A6-41D7-A3F8-EB8E829763C4}" type="presOf" srcId="{9A1F22BA-0C86-4264-8ECA-6C395A01BA4E}" destId="{D79CDF54-F3DE-4DEB-AE07-90DE7096728B}" srcOrd="0" destOrd="0" presId="urn:microsoft.com/office/officeart/2008/layout/NameandTitleOrganizationalChart"/>
    <dgm:cxn modelId="{7DBB9047-232B-46F1-8F4C-F41BE238E2E5}" type="presOf" srcId="{9A1F22BA-0C86-4264-8ECA-6C395A01BA4E}" destId="{796BD808-BFD2-4F6A-9649-F04F700B439A}" srcOrd="1" destOrd="0" presId="urn:microsoft.com/office/officeart/2008/layout/NameandTitleOrganizationalChart"/>
    <dgm:cxn modelId="{FB3E40CF-9283-4F43-B9C0-23EAD77493E3}" type="presOf" srcId="{AF9EA052-817D-4F45-BF0F-EFECBE5DCE15}" destId="{163E56D9-3061-4399-A749-5F891A57413F}" srcOrd="1" destOrd="0" presId="urn:microsoft.com/office/officeart/2008/layout/NameandTitleOrganizationalChart"/>
    <dgm:cxn modelId="{A16980CD-65D9-4487-8FA9-AF60D125EF75}" type="presOf" srcId="{85DD2817-2132-422E-836E-75B2542422CA}" destId="{946DD84C-E6FB-43E6-BBF6-CB9DD234DCB3}" srcOrd="0" destOrd="0" presId="urn:microsoft.com/office/officeart/2008/layout/NameandTitleOrganizationalChart"/>
    <dgm:cxn modelId="{DDAA8ADD-FD63-4243-8D24-2C7BF3BC269F}" type="presOf" srcId="{C1ACA126-7092-45D5-BD7A-2E239A2457B7}" destId="{DCFE75AA-A968-46DE-ABA4-9FD102EC5F72}" srcOrd="0" destOrd="0" presId="urn:microsoft.com/office/officeart/2008/layout/NameandTitleOrganizationalChart"/>
    <dgm:cxn modelId="{41A76FD8-E26B-4067-80F5-1C8EEE977918}" type="presOf" srcId="{8FCC2099-7DA7-4BD1-ADB0-C09FC2B7B911}" destId="{C45EE9B3-1EB7-4CCC-984F-05CA4904C71D}" srcOrd="0" destOrd="0" presId="urn:microsoft.com/office/officeart/2008/layout/NameandTitleOrganizationalChart"/>
    <dgm:cxn modelId="{C7C1E7C9-0012-4A5F-A1AF-82BDFDBC4AA5}" type="presOf" srcId="{FC8C95C3-C916-4774-A3D2-32147902EF13}" destId="{AB6701C2-F437-4131-9720-0A881AB0F528}" srcOrd="0" destOrd="0" presId="urn:microsoft.com/office/officeart/2008/layout/NameandTitleOrganizationalChart"/>
    <dgm:cxn modelId="{507DE171-38FA-4046-B179-EA242A7F4BD7}" type="presOf" srcId="{3014C2EF-5B20-4362-A4EF-B5A56B781A37}" destId="{A1A1F3E7-0039-4456-9644-CE84BC8B4B22}" srcOrd="0" destOrd="0" presId="urn:microsoft.com/office/officeart/2008/layout/NameandTitleOrganizationalChart"/>
    <dgm:cxn modelId="{3FD0D05C-3EAA-49C4-8F6E-2D21E1AF5022}" srcId="{56D3527C-76B9-42B0-AEF1-4CF05DBC1869}" destId="{AF9EA052-817D-4F45-BF0F-EFECBE5DCE15}" srcOrd="0" destOrd="0" parTransId="{47530434-7E5C-4910-8018-AEA1C355775F}" sibTransId="{05071E57-86D8-49AF-95F5-CB67E0881024}"/>
    <dgm:cxn modelId="{7FBF46A8-6F49-4561-8C10-13B0045AAC10}" srcId="{FC8C95C3-C916-4774-A3D2-32147902EF13}" destId="{56D3527C-76B9-42B0-AEF1-4CF05DBC1869}" srcOrd="0" destOrd="0" parTransId="{95476C0A-BB2F-4B81-8976-9F0DD19F5949}" sibTransId="{C1ACA126-7092-45D5-BD7A-2E239A2457B7}"/>
    <dgm:cxn modelId="{0D9B839A-966D-4644-AAA4-6C77F900CABD}" type="presOf" srcId="{EA3CFD59-A60E-470A-90E9-8C4471E93BA2}" destId="{1283680D-2049-4CA7-A3A4-708390961A17}" srcOrd="0" destOrd="0" presId="urn:microsoft.com/office/officeart/2008/layout/NameandTitleOrganizationalChart"/>
    <dgm:cxn modelId="{4ED01991-2626-47AF-9D2F-AA3A132EB26C}" srcId="{56D3527C-76B9-42B0-AEF1-4CF05DBC1869}" destId="{85DD2817-2132-422E-836E-75B2542422CA}" srcOrd="2" destOrd="0" parTransId="{8FCC2099-7DA7-4BD1-ADB0-C09FC2B7B911}" sibTransId="{A72CB7CC-712F-47D7-96E1-384D2DE75B19}"/>
    <dgm:cxn modelId="{513B2383-88F6-465F-BA17-5B91D10CD7A3}" type="presOf" srcId="{47530434-7E5C-4910-8018-AEA1C355775F}" destId="{3697CC4E-A1B1-4246-99BB-BD4A24DF81F1}" srcOrd="0" destOrd="0" presId="urn:microsoft.com/office/officeart/2008/layout/NameandTitleOrganizationalChart"/>
    <dgm:cxn modelId="{C335BB89-5129-4E72-AB32-D8455B6D8F3E}" type="presOf" srcId="{56D3527C-76B9-42B0-AEF1-4CF05DBC1869}" destId="{4FEE066E-CC20-4C16-90EB-A8F6AFE01CDD}" srcOrd="0" destOrd="0" presId="urn:microsoft.com/office/officeart/2008/layout/NameandTitleOrganizationalChart"/>
    <dgm:cxn modelId="{015AB7AB-C667-42B9-967E-9B569A382036}" srcId="{56D3527C-76B9-42B0-AEF1-4CF05DBC1869}" destId="{9A1F22BA-0C86-4264-8ECA-6C395A01BA4E}" srcOrd="1" destOrd="0" parTransId="{EA3CFD59-A60E-470A-90E9-8C4471E93BA2}" sibTransId="{3014C2EF-5B20-4362-A4EF-B5A56B781A37}"/>
    <dgm:cxn modelId="{66C4B07B-5BEB-4C43-ADBA-036F9D7942A9}" type="presOf" srcId="{AF9EA052-817D-4F45-BF0F-EFECBE5DCE15}" destId="{FD6F3CAE-59A8-40D5-AD6E-835F6F2D19F3}" srcOrd="0" destOrd="0" presId="urn:microsoft.com/office/officeart/2008/layout/NameandTitleOrganizationalChart"/>
    <dgm:cxn modelId="{51728C53-4039-4A2B-9D68-9F4B8C95673D}" type="presOf" srcId="{85DD2817-2132-422E-836E-75B2542422CA}" destId="{B7474F54-8482-45A1-B5B2-4D47714BAC52}" srcOrd="1" destOrd="0" presId="urn:microsoft.com/office/officeart/2008/layout/NameandTitleOrganizationalChart"/>
    <dgm:cxn modelId="{83C4FDAD-4DF7-4257-A865-71197DE991B7}" type="presOf" srcId="{A72CB7CC-712F-47D7-96E1-384D2DE75B19}" destId="{EDD1DBD7-1020-401F-82D8-1D84DF3BFF9C}" srcOrd="0" destOrd="0" presId="urn:microsoft.com/office/officeart/2008/layout/NameandTitleOrganizationalChart"/>
    <dgm:cxn modelId="{F2DFBA56-FE32-4BE8-A3FB-4644FB188E0C}" type="presOf" srcId="{56D3527C-76B9-42B0-AEF1-4CF05DBC1869}" destId="{211EDBBA-35FE-42A3-AB95-68FB51519E96}" srcOrd="1" destOrd="0" presId="urn:microsoft.com/office/officeart/2008/layout/NameandTitleOrganizationalChart"/>
    <dgm:cxn modelId="{891C95DD-A2B2-4F1D-9753-6AB3B7532817}" type="presParOf" srcId="{AB6701C2-F437-4131-9720-0A881AB0F528}" destId="{FE8C637B-2C20-41FC-8625-F5B7906739B1}" srcOrd="0" destOrd="0" presId="urn:microsoft.com/office/officeart/2008/layout/NameandTitleOrganizationalChart"/>
    <dgm:cxn modelId="{DFB1631B-7D55-4AA6-9F53-A77215CA0944}" type="presParOf" srcId="{FE8C637B-2C20-41FC-8625-F5B7906739B1}" destId="{C5A6612D-F60E-4C8D-9F5A-C0DB7D75BD69}" srcOrd="0" destOrd="0" presId="urn:microsoft.com/office/officeart/2008/layout/NameandTitleOrganizationalChart"/>
    <dgm:cxn modelId="{CAFDDE7A-3215-4215-A14D-A4289D9AC0E3}" type="presParOf" srcId="{C5A6612D-F60E-4C8D-9F5A-C0DB7D75BD69}" destId="{4FEE066E-CC20-4C16-90EB-A8F6AFE01CDD}" srcOrd="0" destOrd="0" presId="urn:microsoft.com/office/officeart/2008/layout/NameandTitleOrganizationalChart"/>
    <dgm:cxn modelId="{85FC30B4-34D8-490A-BC2B-24128E083362}" type="presParOf" srcId="{C5A6612D-F60E-4C8D-9F5A-C0DB7D75BD69}" destId="{DCFE75AA-A968-46DE-ABA4-9FD102EC5F72}" srcOrd="1" destOrd="0" presId="urn:microsoft.com/office/officeart/2008/layout/NameandTitleOrganizationalChart"/>
    <dgm:cxn modelId="{69363F1D-787F-4B47-8FFC-A8F0759613D3}" type="presParOf" srcId="{C5A6612D-F60E-4C8D-9F5A-C0DB7D75BD69}" destId="{211EDBBA-35FE-42A3-AB95-68FB51519E96}" srcOrd="2" destOrd="0" presId="urn:microsoft.com/office/officeart/2008/layout/NameandTitleOrganizationalChart"/>
    <dgm:cxn modelId="{36FF4E3E-3837-4199-9839-70359A625ED9}" type="presParOf" srcId="{FE8C637B-2C20-41FC-8625-F5B7906739B1}" destId="{CD746DCA-E93E-47B4-81D7-EDC4EA433D90}" srcOrd="1" destOrd="0" presId="urn:microsoft.com/office/officeart/2008/layout/NameandTitleOrganizationalChart"/>
    <dgm:cxn modelId="{F5EEDC69-8EB7-48B4-A9B9-9D7899E2D942}" type="presParOf" srcId="{CD746DCA-E93E-47B4-81D7-EDC4EA433D90}" destId="{3697CC4E-A1B1-4246-99BB-BD4A24DF81F1}" srcOrd="0" destOrd="0" presId="urn:microsoft.com/office/officeart/2008/layout/NameandTitleOrganizationalChart"/>
    <dgm:cxn modelId="{CB5BC499-61C0-498E-9371-E1C3F1476DBE}" type="presParOf" srcId="{CD746DCA-E93E-47B4-81D7-EDC4EA433D90}" destId="{E631BEEB-FEF1-4588-AE25-B5D9984665C7}" srcOrd="1" destOrd="0" presId="urn:microsoft.com/office/officeart/2008/layout/NameandTitleOrganizationalChart"/>
    <dgm:cxn modelId="{547D7C1F-5D6E-47ED-BE38-5E0F79FF91F3}" type="presParOf" srcId="{E631BEEB-FEF1-4588-AE25-B5D9984665C7}" destId="{3D075774-E0EC-479C-ADE1-4CE682521BB8}" srcOrd="0" destOrd="0" presId="urn:microsoft.com/office/officeart/2008/layout/NameandTitleOrganizationalChart"/>
    <dgm:cxn modelId="{E148B140-650E-4827-8879-312C39C10D61}" type="presParOf" srcId="{3D075774-E0EC-479C-ADE1-4CE682521BB8}" destId="{FD6F3CAE-59A8-40D5-AD6E-835F6F2D19F3}" srcOrd="0" destOrd="0" presId="urn:microsoft.com/office/officeart/2008/layout/NameandTitleOrganizationalChart"/>
    <dgm:cxn modelId="{8DF8168A-E771-4FB2-A7A8-4514709F6F07}" type="presParOf" srcId="{3D075774-E0EC-479C-ADE1-4CE682521BB8}" destId="{5FC4A4A0-D299-43E6-8314-54447591E9C4}" srcOrd="1" destOrd="0" presId="urn:microsoft.com/office/officeart/2008/layout/NameandTitleOrganizationalChart"/>
    <dgm:cxn modelId="{51A5C1BC-595A-4815-ADB8-4979AF7F1055}" type="presParOf" srcId="{3D075774-E0EC-479C-ADE1-4CE682521BB8}" destId="{163E56D9-3061-4399-A749-5F891A57413F}" srcOrd="2" destOrd="0" presId="urn:microsoft.com/office/officeart/2008/layout/NameandTitleOrganizationalChart"/>
    <dgm:cxn modelId="{56728BA2-3D59-41C7-BA06-BA75B7464171}" type="presParOf" srcId="{E631BEEB-FEF1-4588-AE25-B5D9984665C7}" destId="{9496ACB7-F1FE-413D-90C9-C1F737BF9224}" srcOrd="1" destOrd="0" presId="urn:microsoft.com/office/officeart/2008/layout/NameandTitleOrganizationalChart"/>
    <dgm:cxn modelId="{6094B349-4EB6-4CA5-8638-0CBAA3DED7E0}" type="presParOf" srcId="{E631BEEB-FEF1-4588-AE25-B5D9984665C7}" destId="{B09B2E12-85EA-4CC1-89AF-007E5B39B588}" srcOrd="2" destOrd="0" presId="urn:microsoft.com/office/officeart/2008/layout/NameandTitleOrganizationalChart"/>
    <dgm:cxn modelId="{7B85C74A-4F30-480D-ABC0-E3D913C86709}" type="presParOf" srcId="{CD746DCA-E93E-47B4-81D7-EDC4EA433D90}" destId="{1283680D-2049-4CA7-A3A4-708390961A17}" srcOrd="2" destOrd="0" presId="urn:microsoft.com/office/officeart/2008/layout/NameandTitleOrganizationalChart"/>
    <dgm:cxn modelId="{DE5BFC8D-2840-4550-AB6F-EDA396A8F6B5}" type="presParOf" srcId="{CD746DCA-E93E-47B4-81D7-EDC4EA433D90}" destId="{33A7CDF7-D71F-4CF7-83E0-F7B878B0D336}" srcOrd="3" destOrd="0" presId="urn:microsoft.com/office/officeart/2008/layout/NameandTitleOrganizationalChart"/>
    <dgm:cxn modelId="{7821E047-9E0B-411B-9874-06EDBFE97AFB}" type="presParOf" srcId="{33A7CDF7-D71F-4CF7-83E0-F7B878B0D336}" destId="{DDF900D0-CDD9-4CF6-A5F9-9929417EB13D}" srcOrd="0" destOrd="0" presId="urn:microsoft.com/office/officeart/2008/layout/NameandTitleOrganizationalChart"/>
    <dgm:cxn modelId="{A1821F86-3E3B-4839-93A2-A45D2C8DE10F}" type="presParOf" srcId="{DDF900D0-CDD9-4CF6-A5F9-9929417EB13D}" destId="{D79CDF54-F3DE-4DEB-AE07-90DE7096728B}" srcOrd="0" destOrd="0" presId="urn:microsoft.com/office/officeart/2008/layout/NameandTitleOrganizationalChart"/>
    <dgm:cxn modelId="{E7564FB6-A3C4-41CB-A7DB-09812DB27354}" type="presParOf" srcId="{DDF900D0-CDD9-4CF6-A5F9-9929417EB13D}" destId="{A1A1F3E7-0039-4456-9644-CE84BC8B4B22}" srcOrd="1" destOrd="0" presId="urn:microsoft.com/office/officeart/2008/layout/NameandTitleOrganizationalChart"/>
    <dgm:cxn modelId="{12014AD0-16AB-4680-BAA2-19D3A9B7BDA2}" type="presParOf" srcId="{DDF900D0-CDD9-4CF6-A5F9-9929417EB13D}" destId="{796BD808-BFD2-4F6A-9649-F04F700B439A}" srcOrd="2" destOrd="0" presId="urn:microsoft.com/office/officeart/2008/layout/NameandTitleOrganizationalChart"/>
    <dgm:cxn modelId="{DCFFD4E8-946D-45BC-9461-EFA5430FD7C0}" type="presParOf" srcId="{33A7CDF7-D71F-4CF7-83E0-F7B878B0D336}" destId="{57EA9771-FF72-4060-A9C6-F515D3E216EF}" srcOrd="1" destOrd="0" presId="urn:microsoft.com/office/officeart/2008/layout/NameandTitleOrganizationalChart"/>
    <dgm:cxn modelId="{A12C91A5-F32E-4635-97D6-82659C22F771}" type="presParOf" srcId="{33A7CDF7-D71F-4CF7-83E0-F7B878B0D336}" destId="{E9EADE83-E75A-4DE7-9AF8-C3A67076538A}" srcOrd="2" destOrd="0" presId="urn:microsoft.com/office/officeart/2008/layout/NameandTitleOrganizationalChart"/>
    <dgm:cxn modelId="{6E6A3AF6-5335-4FB9-8DF0-633FC5FF7C56}" type="presParOf" srcId="{CD746DCA-E93E-47B4-81D7-EDC4EA433D90}" destId="{C45EE9B3-1EB7-4CCC-984F-05CA4904C71D}" srcOrd="4" destOrd="0" presId="urn:microsoft.com/office/officeart/2008/layout/NameandTitleOrganizationalChart"/>
    <dgm:cxn modelId="{76D723C1-E119-446E-91DA-96E4649F5D58}" type="presParOf" srcId="{CD746DCA-E93E-47B4-81D7-EDC4EA433D90}" destId="{3AE6A7D4-2E0F-4039-89A8-477AC6878255}" srcOrd="5" destOrd="0" presId="urn:microsoft.com/office/officeart/2008/layout/NameandTitleOrganizationalChart"/>
    <dgm:cxn modelId="{E2002FB2-A623-48BF-B2B0-D09C56894FA7}" type="presParOf" srcId="{3AE6A7D4-2E0F-4039-89A8-477AC6878255}" destId="{4473A206-825F-4D42-95A2-10F9291628C5}" srcOrd="0" destOrd="0" presId="urn:microsoft.com/office/officeart/2008/layout/NameandTitleOrganizationalChart"/>
    <dgm:cxn modelId="{F0C7AB71-ECE6-489E-9391-8438A6D888B6}" type="presParOf" srcId="{4473A206-825F-4D42-95A2-10F9291628C5}" destId="{946DD84C-E6FB-43E6-BBF6-CB9DD234DCB3}" srcOrd="0" destOrd="0" presId="urn:microsoft.com/office/officeart/2008/layout/NameandTitleOrganizationalChart"/>
    <dgm:cxn modelId="{7175DA83-3E2E-4A69-A105-6A850A120C82}" type="presParOf" srcId="{4473A206-825F-4D42-95A2-10F9291628C5}" destId="{EDD1DBD7-1020-401F-82D8-1D84DF3BFF9C}" srcOrd="1" destOrd="0" presId="urn:microsoft.com/office/officeart/2008/layout/NameandTitleOrganizationalChart"/>
    <dgm:cxn modelId="{893C8166-1E4A-4FD2-B767-90AF7AEC5079}" type="presParOf" srcId="{4473A206-825F-4D42-95A2-10F9291628C5}" destId="{B7474F54-8482-45A1-B5B2-4D47714BAC52}" srcOrd="2" destOrd="0" presId="urn:microsoft.com/office/officeart/2008/layout/NameandTitleOrganizationalChart"/>
    <dgm:cxn modelId="{4FD9313B-6C21-406B-8C44-B509D1B2F5ED}" type="presParOf" srcId="{3AE6A7D4-2E0F-4039-89A8-477AC6878255}" destId="{2A45FADF-BA19-49D9-ABD3-C75F1EE8E446}" srcOrd="1" destOrd="0" presId="urn:microsoft.com/office/officeart/2008/layout/NameandTitleOrganizationalChart"/>
    <dgm:cxn modelId="{8CE4CA91-AD04-404D-AC6E-5E87D3378FA5}" type="presParOf" srcId="{3AE6A7D4-2E0F-4039-89A8-477AC6878255}" destId="{FECAC20C-6FF3-4FD3-8FA9-079B47488468}" srcOrd="2" destOrd="0" presId="urn:microsoft.com/office/officeart/2008/layout/NameandTitleOrganizationalChart"/>
    <dgm:cxn modelId="{4A1D360E-5364-4E3D-96BD-94C02460AF9D}" type="presParOf" srcId="{FE8C637B-2C20-41FC-8625-F5B7906739B1}" destId="{E2694862-238E-4E3E-BCFE-4D77F12190AA}" srcOrd="2" destOrd="0" presId="urn:microsoft.com/office/officeart/2008/layout/NameandTitleOrganizational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0.24528</cdr:x>
      <cdr:y>0.2623</cdr:y>
    </cdr:from>
    <cdr:to>
      <cdr:x>0.56225</cdr:x>
      <cdr:y>0.36638</cdr:y>
    </cdr:to>
    <cdr:cxnSp macro="">
      <cdr:nvCxnSpPr>
        <cdr:cNvPr id="2" name="直線接點 1"/>
        <cdr:cNvCxnSpPr/>
      </cdr:nvCxnSpPr>
      <cdr:spPr>
        <a:xfrm xmlns:a="http://schemas.openxmlformats.org/drawingml/2006/main" flipV="1">
          <a:off x="936104" y="1152128"/>
          <a:ext cx="1209675" cy="457200"/>
        </a:xfrm>
        <a:prstGeom xmlns:a="http://schemas.openxmlformats.org/drawingml/2006/main" prst="line">
          <a:avLst/>
        </a:prstGeom>
        <a:noFill xmlns:a="http://schemas.openxmlformats.org/drawingml/2006/main"/>
        <a:ln xmlns:a="http://schemas.openxmlformats.org/drawingml/2006/main" w="22225" cap="flat" cmpd="sng" algn="ctr">
          <a:solidFill>
            <a:sysClr val="windowText" lastClr="000000"/>
          </a:solidFill>
          <a:prstDash val="solid"/>
          <a:miter lim="800000"/>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0.55829</cdr:x>
      <cdr:y>0.26279</cdr:y>
    </cdr:from>
    <cdr:to>
      <cdr:x>0.87027</cdr:x>
      <cdr:y>0.36037</cdr:y>
    </cdr:to>
    <cdr:cxnSp macro="">
      <cdr:nvCxnSpPr>
        <cdr:cNvPr id="3" name="直線接點 2"/>
        <cdr:cNvCxnSpPr/>
      </cdr:nvCxnSpPr>
      <cdr:spPr>
        <a:xfrm xmlns:a="http://schemas.openxmlformats.org/drawingml/2006/main">
          <a:off x="2130684" y="1154300"/>
          <a:ext cx="1190625" cy="428625"/>
        </a:xfrm>
        <a:prstGeom xmlns:a="http://schemas.openxmlformats.org/drawingml/2006/main" prst="line">
          <a:avLst/>
        </a:prstGeom>
        <a:noFill xmlns:a="http://schemas.openxmlformats.org/drawingml/2006/main"/>
        <a:ln xmlns:a="http://schemas.openxmlformats.org/drawingml/2006/main" w="22225" cap="flat" cmpd="sng" algn="ctr">
          <a:solidFill>
            <a:sysClr val="windowText" lastClr="000000"/>
          </a:solidFill>
          <a:prstDash val="solid"/>
          <a:miter lim="800000"/>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0.25694</cdr:x>
      <cdr:y>0.18056</cdr:y>
    </cdr:from>
    <cdr:to>
      <cdr:x>0.525</cdr:x>
      <cdr:y>0.40741</cdr:y>
    </cdr:to>
    <cdr:cxnSp macro="">
      <cdr:nvCxnSpPr>
        <cdr:cNvPr id="2" name="直線接點 1"/>
        <cdr:cNvCxnSpPr/>
      </cdr:nvCxnSpPr>
      <cdr:spPr>
        <a:xfrm xmlns:a="http://schemas.openxmlformats.org/drawingml/2006/main" flipH="1">
          <a:off x="1174752" y="495300"/>
          <a:ext cx="1225548" cy="622294"/>
        </a:xfrm>
        <a:prstGeom xmlns:a="http://schemas.openxmlformats.org/drawingml/2006/main" prst="line">
          <a:avLst/>
        </a:prstGeom>
        <a:ln xmlns:a="http://schemas.openxmlformats.org/drawingml/2006/main" w="222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0.51818</cdr:x>
      <cdr:y>0.18212</cdr:y>
    </cdr:from>
    <cdr:to>
      <cdr:x>0.80082</cdr:x>
      <cdr:y>0.18791</cdr:y>
    </cdr:to>
    <cdr:cxnSp macro="">
      <cdr:nvCxnSpPr>
        <cdr:cNvPr id="5" name="直線接點 4"/>
        <cdr:cNvCxnSpPr/>
      </cdr:nvCxnSpPr>
      <cdr:spPr>
        <a:xfrm xmlns:a="http://schemas.openxmlformats.org/drawingml/2006/main">
          <a:off x="4104456" y="864096"/>
          <a:ext cx="2238758" cy="27472"/>
        </a:xfrm>
        <a:prstGeom xmlns:a="http://schemas.openxmlformats.org/drawingml/2006/main" prst="line">
          <a:avLst/>
        </a:prstGeom>
        <a:ln xmlns:a="http://schemas.openxmlformats.org/drawingml/2006/main" w="222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0.16875</cdr:x>
      <cdr:y>0.3125</cdr:y>
    </cdr:from>
    <cdr:to>
      <cdr:x>0.31042</cdr:x>
      <cdr:y>0.39583</cdr:y>
    </cdr:to>
    <cdr:sp macro="" textlink="">
      <cdr:nvSpPr>
        <cdr:cNvPr id="8" name="文字方塊 7"/>
        <cdr:cNvSpPr txBox="1"/>
      </cdr:nvSpPr>
      <cdr:spPr>
        <a:xfrm xmlns:a="http://schemas.openxmlformats.org/drawingml/2006/main">
          <a:off x="771525" y="857250"/>
          <a:ext cx="6477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2000" b="1" dirty="0"/>
        </a:p>
      </cdr:txBody>
    </cdr:sp>
  </cdr:relSizeAnchor>
  <cdr:relSizeAnchor xmlns:cdr="http://schemas.openxmlformats.org/drawingml/2006/chartDrawing">
    <cdr:from>
      <cdr:x>0.47273</cdr:x>
      <cdr:y>0.10624</cdr:y>
    </cdr:from>
    <cdr:to>
      <cdr:x>0.63246</cdr:x>
      <cdr:y>0.20231</cdr:y>
    </cdr:to>
    <cdr:sp macro="" textlink="">
      <cdr:nvSpPr>
        <cdr:cNvPr id="9" name="文字方塊 1"/>
        <cdr:cNvSpPr txBox="1"/>
      </cdr:nvSpPr>
      <cdr:spPr>
        <a:xfrm xmlns:a="http://schemas.openxmlformats.org/drawingml/2006/main">
          <a:off x="3744416" y="504056"/>
          <a:ext cx="1265203" cy="4558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zh-TW" altLang="en-US" sz="2000" b="1" dirty="0"/>
        </a:p>
      </cdr:txBody>
    </cdr:sp>
  </cdr:relSizeAnchor>
  <cdr:relSizeAnchor xmlns:cdr="http://schemas.openxmlformats.org/drawingml/2006/chartDrawing">
    <cdr:from>
      <cdr:x>0.78819</cdr:x>
      <cdr:y>0.08102</cdr:y>
    </cdr:from>
    <cdr:to>
      <cdr:x>0.925</cdr:x>
      <cdr:y>0.17708</cdr:y>
    </cdr:to>
    <cdr:sp macro="" textlink="">
      <cdr:nvSpPr>
        <cdr:cNvPr id="10" name="文字方塊 1"/>
        <cdr:cNvSpPr txBox="1"/>
      </cdr:nvSpPr>
      <cdr:spPr>
        <a:xfrm xmlns:a="http://schemas.openxmlformats.org/drawingml/2006/main">
          <a:off x="3603625" y="222250"/>
          <a:ext cx="625475" cy="2635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zh-TW" altLang="en-US" sz="20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0.26815</cdr:x>
      <cdr:y>0.2</cdr:y>
    </cdr:from>
    <cdr:to>
      <cdr:x>0.56434</cdr:x>
      <cdr:y>0.40711</cdr:y>
    </cdr:to>
    <cdr:cxnSp macro="">
      <cdr:nvCxnSpPr>
        <cdr:cNvPr id="2" name="直線接點 1"/>
        <cdr:cNvCxnSpPr/>
      </cdr:nvCxnSpPr>
      <cdr:spPr>
        <a:xfrm xmlns:a="http://schemas.openxmlformats.org/drawingml/2006/main" flipH="1">
          <a:off x="2242592" y="936104"/>
          <a:ext cx="2477118" cy="969382"/>
        </a:xfrm>
        <a:prstGeom xmlns:a="http://schemas.openxmlformats.org/drawingml/2006/main" prst="line">
          <a:avLst/>
        </a:prstGeom>
        <a:ln xmlns:a="http://schemas.openxmlformats.org/drawingml/2006/main" w="222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0.16483</cdr:x>
      <cdr:y>0.33846</cdr:y>
    </cdr:from>
    <cdr:to>
      <cdr:x>0.29816</cdr:x>
      <cdr:y>0.42527</cdr:y>
    </cdr:to>
    <cdr:sp macro="" textlink="">
      <cdr:nvSpPr>
        <cdr:cNvPr id="4" name="文字方塊 3"/>
        <cdr:cNvSpPr txBox="1"/>
      </cdr:nvSpPr>
      <cdr:spPr>
        <a:xfrm xmlns:a="http://schemas.openxmlformats.org/drawingml/2006/main">
          <a:off x="1378496" y="1584176"/>
          <a:ext cx="1115075" cy="4063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TW" sz="2000" b="1" dirty="0"/>
            <a:t>5.72%</a:t>
          </a:r>
          <a:endParaRPr lang="zh-TW" altLang="en-US" sz="2000" b="1" dirty="0"/>
        </a:p>
      </cdr:txBody>
    </cdr:sp>
  </cdr:relSizeAnchor>
  <cdr:relSizeAnchor xmlns:cdr="http://schemas.openxmlformats.org/drawingml/2006/chartDrawing">
    <cdr:from>
      <cdr:x>0.80278</cdr:x>
      <cdr:y>0.1956</cdr:y>
    </cdr:from>
    <cdr:to>
      <cdr:x>0.93611</cdr:x>
      <cdr:y>0.28241</cdr:y>
    </cdr:to>
    <cdr:sp macro="" textlink="">
      <cdr:nvSpPr>
        <cdr:cNvPr id="5" name="文字方塊 1"/>
        <cdr:cNvSpPr txBox="1"/>
      </cdr:nvSpPr>
      <cdr:spPr>
        <a:xfrm xmlns:a="http://schemas.openxmlformats.org/drawingml/2006/main">
          <a:off x="3670300" y="536575"/>
          <a:ext cx="609600" cy="238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2000" b="1" dirty="0" smtClean="0"/>
            <a:t>6.46%</a:t>
          </a:r>
          <a:endParaRPr lang="zh-TW" altLang="en-US" sz="2000" b="1" dirty="0"/>
        </a:p>
      </cdr:txBody>
    </cdr:sp>
  </cdr:relSizeAnchor>
  <cdr:relSizeAnchor xmlns:cdr="http://schemas.openxmlformats.org/drawingml/2006/chartDrawing">
    <cdr:from>
      <cdr:x>0.52569</cdr:x>
      <cdr:y>0.12963</cdr:y>
    </cdr:from>
    <cdr:to>
      <cdr:x>0.65903</cdr:x>
      <cdr:y>0.21644</cdr:y>
    </cdr:to>
    <cdr:sp macro="" textlink="">
      <cdr:nvSpPr>
        <cdr:cNvPr id="6" name="文字方塊 1"/>
        <cdr:cNvSpPr txBox="1"/>
      </cdr:nvSpPr>
      <cdr:spPr>
        <a:xfrm xmlns:a="http://schemas.openxmlformats.org/drawingml/2006/main">
          <a:off x="2403475" y="355600"/>
          <a:ext cx="609600" cy="238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TW" sz="2000" b="1" dirty="0"/>
            <a:t>6.64%</a:t>
          </a:r>
          <a:endParaRPr lang="zh-TW" altLang="en-US" sz="2000" b="1" dirty="0"/>
        </a:p>
      </cdr:txBody>
    </cdr:sp>
  </cdr:relSizeAnchor>
  <cdr:relSizeAnchor xmlns:cdr="http://schemas.openxmlformats.org/drawingml/2006/chartDrawing">
    <cdr:from>
      <cdr:x>0.56089</cdr:x>
      <cdr:y>0.2</cdr:y>
    </cdr:from>
    <cdr:to>
      <cdr:x>0.87085</cdr:x>
      <cdr:y>0.32308</cdr:y>
    </cdr:to>
    <cdr:cxnSp macro="">
      <cdr:nvCxnSpPr>
        <cdr:cNvPr id="8" name="直線接點 7"/>
        <cdr:cNvCxnSpPr/>
      </cdr:nvCxnSpPr>
      <cdr:spPr>
        <a:xfrm xmlns:a="http://schemas.openxmlformats.org/drawingml/2006/main">
          <a:off x="4690864" y="936104"/>
          <a:ext cx="2592288" cy="576064"/>
        </a:xfrm>
        <a:prstGeom xmlns:a="http://schemas.openxmlformats.org/drawingml/2006/main" prst="line">
          <a:avLst/>
        </a:prstGeom>
        <a:ln xmlns:a="http://schemas.openxmlformats.org/drawingml/2006/main" w="222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8"/>
            <a:ext cx="3037841" cy="464819"/>
          </a:xfrm>
          <a:prstGeom prst="rect">
            <a:avLst/>
          </a:prstGeom>
        </p:spPr>
        <p:txBody>
          <a:bodyPr vert="horz" lIns="91535" tIns="45772" rIns="91535" bIns="45772" rtlCol="0"/>
          <a:lstStyle>
            <a:lvl1pPr algn="l">
              <a:defRPr sz="1300"/>
            </a:lvl1pPr>
          </a:lstStyle>
          <a:p>
            <a:r>
              <a:rPr lang="en-US" altLang="zh-TW" sz="1000" dirty="0"/>
              <a:t>PANION &amp; BF BIOTEHC INC. </a:t>
            </a:r>
            <a:endParaRPr lang="zh-TW" altLang="en-US" sz="1000" dirty="0"/>
          </a:p>
        </p:txBody>
      </p:sp>
      <p:sp>
        <p:nvSpPr>
          <p:cNvPr id="3" name="日期版面配置區 2"/>
          <p:cNvSpPr>
            <a:spLocks noGrp="1"/>
          </p:cNvSpPr>
          <p:nvPr>
            <p:ph type="dt" sz="quarter" idx="1"/>
          </p:nvPr>
        </p:nvSpPr>
        <p:spPr>
          <a:xfrm>
            <a:off x="3970943" y="8"/>
            <a:ext cx="3037841" cy="464819"/>
          </a:xfrm>
          <a:prstGeom prst="rect">
            <a:avLst/>
          </a:prstGeom>
        </p:spPr>
        <p:txBody>
          <a:bodyPr vert="horz" lIns="91535" tIns="45772" rIns="91535" bIns="45772" rtlCol="0"/>
          <a:lstStyle>
            <a:lvl1pPr algn="r">
              <a:defRPr sz="1300"/>
            </a:lvl1pPr>
          </a:lstStyle>
          <a:p>
            <a:fld id="{244C1D0B-7872-4494-851A-081FBC246CE8}" type="datetime1">
              <a:rPr lang="zh-TW" altLang="en-US" sz="1000"/>
              <a:t>2017/8/9</a:t>
            </a:fld>
            <a:endParaRPr lang="zh-TW" altLang="en-US" sz="1000" dirty="0"/>
          </a:p>
        </p:txBody>
      </p:sp>
      <p:sp>
        <p:nvSpPr>
          <p:cNvPr id="4" name="頁尾版面配置區 3"/>
          <p:cNvSpPr>
            <a:spLocks noGrp="1"/>
          </p:cNvSpPr>
          <p:nvPr>
            <p:ph type="ftr" sz="quarter" idx="2"/>
          </p:nvPr>
        </p:nvSpPr>
        <p:spPr>
          <a:xfrm>
            <a:off x="4" y="8829976"/>
            <a:ext cx="3037841" cy="464819"/>
          </a:xfrm>
          <a:prstGeom prst="rect">
            <a:avLst/>
          </a:prstGeom>
        </p:spPr>
        <p:txBody>
          <a:bodyPr vert="horz" lIns="91535" tIns="45772" rIns="91535" bIns="45772" rtlCol="0" anchor="b"/>
          <a:lstStyle>
            <a:lvl1pPr algn="l">
              <a:defRPr sz="1300"/>
            </a:lvl1pPr>
          </a:lstStyle>
          <a:p>
            <a:r>
              <a:rPr lang="en-US" altLang="zh-TW" sz="1000" dirty="0"/>
              <a:t>CONFIDENTIAL</a:t>
            </a:r>
            <a:r>
              <a:rPr lang="zh-TW" altLang="en-US" sz="1000" dirty="0"/>
              <a:t> </a:t>
            </a:r>
            <a:r>
              <a:rPr lang="en-US" altLang="zh-TW" sz="1000" dirty="0"/>
              <a:t>‧</a:t>
            </a:r>
            <a:r>
              <a:rPr lang="zh-TW" altLang="en-US" sz="1000" dirty="0"/>
              <a:t> </a:t>
            </a:r>
            <a:r>
              <a:rPr lang="en-US" altLang="zh-TW" sz="1000" dirty="0"/>
              <a:t>ALL</a:t>
            </a:r>
            <a:r>
              <a:rPr lang="zh-TW" altLang="en-US" sz="1000" dirty="0"/>
              <a:t> </a:t>
            </a:r>
            <a:r>
              <a:rPr lang="en-US" altLang="zh-TW" sz="1000" dirty="0"/>
              <a:t>RIGHTS</a:t>
            </a:r>
            <a:r>
              <a:rPr lang="zh-TW" altLang="en-US" sz="1000" dirty="0"/>
              <a:t> </a:t>
            </a:r>
            <a:r>
              <a:rPr lang="en-US" altLang="zh-TW" sz="1000" dirty="0"/>
              <a:t>RESERVED</a:t>
            </a:r>
            <a:endParaRPr lang="zh-TW" altLang="en-US" sz="1000" dirty="0"/>
          </a:p>
        </p:txBody>
      </p:sp>
      <p:sp>
        <p:nvSpPr>
          <p:cNvPr id="5" name="投影片編號版面配置區 4"/>
          <p:cNvSpPr>
            <a:spLocks noGrp="1"/>
          </p:cNvSpPr>
          <p:nvPr>
            <p:ph type="sldNum" sz="quarter" idx="3"/>
          </p:nvPr>
        </p:nvSpPr>
        <p:spPr>
          <a:xfrm>
            <a:off x="3970943" y="8829976"/>
            <a:ext cx="3037841" cy="464819"/>
          </a:xfrm>
          <a:prstGeom prst="rect">
            <a:avLst/>
          </a:prstGeom>
        </p:spPr>
        <p:txBody>
          <a:bodyPr vert="horz" lIns="91535" tIns="45772" rIns="91535" bIns="45772" rtlCol="0" anchor="b"/>
          <a:lstStyle>
            <a:lvl1pPr algn="r">
              <a:defRPr sz="1300"/>
            </a:lvl1pPr>
          </a:lstStyle>
          <a:p>
            <a:fld id="{91A1F250-1EBC-49DE-994C-CD709388F123}" type="slidenum">
              <a:rPr lang="zh-TW" altLang="en-US" smtClean="0"/>
              <a:pPr/>
              <a:t>‹#›</a:t>
            </a:fld>
            <a:endParaRPr lang="zh-TW" altLang="en-US" dirty="0"/>
          </a:p>
        </p:txBody>
      </p:sp>
    </p:spTree>
    <p:extLst>
      <p:ext uri="{BB962C8B-B14F-4D97-AF65-F5344CB8AC3E}">
        <p14:creationId xmlns:p14="http://schemas.microsoft.com/office/powerpoint/2010/main" val="3184301797"/>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8"/>
            <a:ext cx="3037841" cy="464819"/>
          </a:xfrm>
          <a:prstGeom prst="rect">
            <a:avLst/>
          </a:prstGeom>
        </p:spPr>
        <p:txBody>
          <a:bodyPr vert="horz" lIns="91535" tIns="45772" rIns="91535" bIns="45772" rtlCol="0"/>
          <a:lstStyle>
            <a:lvl1pPr algn="l">
              <a:defRPr sz="1300"/>
            </a:lvl1pPr>
          </a:lstStyle>
          <a:p>
            <a:endParaRPr lang="zh-TW" altLang="en-US"/>
          </a:p>
        </p:txBody>
      </p:sp>
      <p:sp>
        <p:nvSpPr>
          <p:cNvPr id="3" name="日期版面配置區 2"/>
          <p:cNvSpPr>
            <a:spLocks noGrp="1"/>
          </p:cNvSpPr>
          <p:nvPr>
            <p:ph type="dt" idx="1"/>
          </p:nvPr>
        </p:nvSpPr>
        <p:spPr>
          <a:xfrm>
            <a:off x="3970943" y="8"/>
            <a:ext cx="3037841" cy="464819"/>
          </a:xfrm>
          <a:prstGeom prst="rect">
            <a:avLst/>
          </a:prstGeom>
        </p:spPr>
        <p:txBody>
          <a:bodyPr vert="horz" lIns="91535" tIns="45772" rIns="91535" bIns="45772" rtlCol="0"/>
          <a:lstStyle>
            <a:lvl1pPr algn="r">
              <a:defRPr sz="1300"/>
            </a:lvl1pPr>
          </a:lstStyle>
          <a:p>
            <a:fld id="{96560BBF-3F65-40B4-A57A-1D66071620A1}" type="datetime1">
              <a:rPr lang="zh-TW" altLang="en-US" smtClean="0"/>
              <a:t>2017/8/9</a:t>
            </a:fld>
            <a:endParaRPr lang="zh-TW" altLang="en-US"/>
          </a:p>
        </p:txBody>
      </p:sp>
      <p:sp>
        <p:nvSpPr>
          <p:cNvPr id="4" name="投影片圖像版面配置區 3"/>
          <p:cNvSpPr>
            <a:spLocks noGrp="1" noRot="1" noChangeAspect="1"/>
          </p:cNvSpPr>
          <p:nvPr>
            <p:ph type="sldImg" idx="2"/>
          </p:nvPr>
        </p:nvSpPr>
        <p:spPr>
          <a:xfrm>
            <a:off x="1179513" y="693738"/>
            <a:ext cx="4651375" cy="3489325"/>
          </a:xfrm>
          <a:prstGeom prst="rect">
            <a:avLst/>
          </a:prstGeom>
          <a:noFill/>
          <a:ln w="12700">
            <a:solidFill>
              <a:prstClr val="black"/>
            </a:solidFill>
          </a:ln>
        </p:spPr>
        <p:txBody>
          <a:bodyPr vert="horz" lIns="91535" tIns="45772" rIns="91535" bIns="45772" rtlCol="0" anchor="ctr"/>
          <a:lstStyle/>
          <a:p>
            <a:endParaRPr lang="zh-TW" altLang="en-US"/>
          </a:p>
        </p:txBody>
      </p:sp>
      <p:sp>
        <p:nvSpPr>
          <p:cNvPr id="5" name="備忘稿版面配置區 4"/>
          <p:cNvSpPr>
            <a:spLocks noGrp="1"/>
          </p:cNvSpPr>
          <p:nvPr>
            <p:ph type="body" sz="quarter" idx="3"/>
          </p:nvPr>
        </p:nvSpPr>
        <p:spPr>
          <a:xfrm>
            <a:off x="701041" y="4415798"/>
            <a:ext cx="5608320" cy="4183380"/>
          </a:xfrm>
          <a:prstGeom prst="rect">
            <a:avLst/>
          </a:prstGeom>
        </p:spPr>
        <p:txBody>
          <a:bodyPr vert="horz" lIns="91535" tIns="45772" rIns="91535" bIns="45772"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4" y="8829976"/>
            <a:ext cx="3037841" cy="464819"/>
          </a:xfrm>
          <a:prstGeom prst="rect">
            <a:avLst/>
          </a:prstGeom>
        </p:spPr>
        <p:txBody>
          <a:bodyPr vert="horz" lIns="91535" tIns="45772" rIns="91535" bIns="45772" rtlCol="0" anchor="b"/>
          <a:lstStyle>
            <a:lvl1pPr algn="l">
              <a:defRPr sz="1300"/>
            </a:lvl1pPr>
          </a:lstStyle>
          <a:p>
            <a:endParaRPr lang="zh-TW" altLang="en-US"/>
          </a:p>
        </p:txBody>
      </p:sp>
      <p:sp>
        <p:nvSpPr>
          <p:cNvPr id="7" name="投影片編號版面配置區 6"/>
          <p:cNvSpPr>
            <a:spLocks noGrp="1"/>
          </p:cNvSpPr>
          <p:nvPr>
            <p:ph type="sldNum" sz="quarter" idx="5"/>
          </p:nvPr>
        </p:nvSpPr>
        <p:spPr>
          <a:xfrm>
            <a:off x="3970943" y="8829976"/>
            <a:ext cx="3037841" cy="464819"/>
          </a:xfrm>
          <a:prstGeom prst="rect">
            <a:avLst/>
          </a:prstGeom>
        </p:spPr>
        <p:txBody>
          <a:bodyPr vert="horz" lIns="91535" tIns="45772" rIns="91535" bIns="45772" rtlCol="0" anchor="b"/>
          <a:lstStyle>
            <a:lvl1pPr algn="r">
              <a:defRPr sz="1300"/>
            </a:lvl1pPr>
          </a:lstStyle>
          <a:p>
            <a:fld id="{07C164E2-5AF5-4E5D-BE21-722C95483697}" type="slidenum">
              <a:rPr lang="zh-TW" altLang="en-US" smtClean="0"/>
              <a:pPr/>
              <a:t>‹#›</a:t>
            </a:fld>
            <a:endParaRPr lang="zh-TW" altLang="en-US"/>
          </a:p>
        </p:txBody>
      </p:sp>
    </p:spTree>
    <p:extLst>
      <p:ext uri="{BB962C8B-B14F-4D97-AF65-F5344CB8AC3E}">
        <p14:creationId xmlns:p14="http://schemas.microsoft.com/office/powerpoint/2010/main" val="269127062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fld id="{68AFB2CC-EDFC-43A1-8AF0-927F2CCE4F0C}" type="datetime1">
              <a:rPr lang="zh-TW" altLang="en-US" smtClean="0"/>
              <a:t>2017/8/9</a:t>
            </a:fld>
            <a:endParaRPr lang="zh-TW" altLang="en-US"/>
          </a:p>
        </p:txBody>
      </p:sp>
    </p:spTree>
    <p:extLst>
      <p:ext uri="{BB962C8B-B14F-4D97-AF65-F5344CB8AC3E}">
        <p14:creationId xmlns:p14="http://schemas.microsoft.com/office/powerpoint/2010/main" val="3471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fld id="{96560BBF-3F65-40B4-A57A-1D66071620A1}" type="datetime1">
              <a:rPr lang="zh-TW" altLang="en-US" smtClean="0">
                <a:solidFill>
                  <a:prstClr val="black"/>
                </a:solidFill>
              </a:rPr>
              <a:pPr/>
              <a:t>2017/8/9</a:t>
            </a:fld>
            <a:endParaRPr lang="zh-TW" altLang="en-US">
              <a:solidFill>
                <a:prstClr val="black"/>
              </a:solidFill>
            </a:endParaRPr>
          </a:p>
        </p:txBody>
      </p:sp>
    </p:spTree>
    <p:extLst>
      <p:ext uri="{BB962C8B-B14F-4D97-AF65-F5344CB8AC3E}">
        <p14:creationId xmlns:p14="http://schemas.microsoft.com/office/powerpoint/2010/main" val="404709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fld id="{96560BBF-3F65-40B4-A57A-1D66071620A1}" type="datetime1">
              <a:rPr lang="zh-TW" altLang="en-US" smtClean="0">
                <a:solidFill>
                  <a:prstClr val="black"/>
                </a:solidFill>
              </a:rPr>
              <a:pPr/>
              <a:t>2017/8/9</a:t>
            </a:fld>
            <a:endParaRPr lang="zh-TW" altLang="en-US">
              <a:solidFill>
                <a:prstClr val="black"/>
              </a:solidFill>
            </a:endParaRPr>
          </a:p>
        </p:txBody>
      </p:sp>
    </p:spTree>
    <p:extLst>
      <p:ext uri="{BB962C8B-B14F-4D97-AF65-F5344CB8AC3E}">
        <p14:creationId xmlns:p14="http://schemas.microsoft.com/office/powerpoint/2010/main" val="1150544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fld id="{96560BBF-3F65-40B4-A57A-1D66071620A1}" type="datetime1">
              <a:rPr lang="zh-TW" altLang="en-US" smtClean="0"/>
              <a:t>2017/8/9</a:t>
            </a:fld>
            <a:endParaRPr lang="zh-TW" altLang="en-US"/>
          </a:p>
        </p:txBody>
      </p:sp>
    </p:spTree>
    <p:extLst>
      <p:ext uri="{BB962C8B-B14F-4D97-AF65-F5344CB8AC3E}">
        <p14:creationId xmlns:p14="http://schemas.microsoft.com/office/powerpoint/2010/main" val="377605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fld id="{96560BBF-3F65-40B4-A57A-1D66071620A1}" type="datetime1">
              <a:rPr lang="zh-TW" altLang="en-US" smtClean="0"/>
              <a:t>2017/8/9</a:t>
            </a:fld>
            <a:endParaRPr lang="zh-TW" altLang="en-US"/>
          </a:p>
        </p:txBody>
      </p:sp>
    </p:spTree>
    <p:extLst>
      <p:ext uri="{BB962C8B-B14F-4D97-AF65-F5344CB8AC3E}">
        <p14:creationId xmlns:p14="http://schemas.microsoft.com/office/powerpoint/2010/main" val="390525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fld id="{05B36AEA-9D50-4507-B49B-8D568A431077}" type="datetime1">
              <a:rPr lang="zh-TW" altLang="en-US" smtClean="0">
                <a:solidFill>
                  <a:prstClr val="black"/>
                </a:solidFill>
              </a:rPr>
              <a:pPr/>
              <a:t>2017/8/9</a:t>
            </a:fld>
            <a:endParaRPr lang="zh-TW" altLang="en-US">
              <a:solidFill>
                <a:prstClr val="black"/>
              </a:solidFill>
            </a:endParaRPr>
          </a:p>
        </p:txBody>
      </p:sp>
    </p:spTree>
    <p:extLst>
      <p:ext uri="{BB962C8B-B14F-4D97-AF65-F5344CB8AC3E}">
        <p14:creationId xmlns:p14="http://schemas.microsoft.com/office/powerpoint/2010/main" val="21052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3912296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fld id="{96560BBF-3F65-40B4-A57A-1D66071620A1}" type="datetime1">
              <a:rPr lang="zh-TW" altLang="en-US" smtClean="0"/>
              <a:t>2017/8/9</a:t>
            </a:fld>
            <a:endParaRPr lang="zh-TW" altLang="en-US"/>
          </a:p>
        </p:txBody>
      </p:sp>
    </p:spTree>
    <p:extLst>
      <p:ext uri="{BB962C8B-B14F-4D97-AF65-F5344CB8AC3E}">
        <p14:creationId xmlns:p14="http://schemas.microsoft.com/office/powerpoint/2010/main" val="922969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fld id="{96560BBF-3F65-40B4-A57A-1D66071620A1}" type="datetime1">
              <a:rPr lang="zh-TW" altLang="en-US" smtClean="0"/>
              <a:t>2017/8/9</a:t>
            </a:fld>
            <a:endParaRPr lang="zh-TW" altLang="en-US"/>
          </a:p>
        </p:txBody>
      </p:sp>
    </p:spTree>
    <p:extLst>
      <p:ext uri="{BB962C8B-B14F-4D97-AF65-F5344CB8AC3E}">
        <p14:creationId xmlns:p14="http://schemas.microsoft.com/office/powerpoint/2010/main" val="218369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63152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Tree>
    <p:extLst>
      <p:ext uri="{BB962C8B-B14F-4D97-AF65-F5344CB8AC3E}">
        <p14:creationId xmlns:p14="http://schemas.microsoft.com/office/powerpoint/2010/main" val="141275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日期版面配置區 3"/>
          <p:cNvSpPr>
            <a:spLocks noGrp="1"/>
          </p:cNvSpPr>
          <p:nvPr>
            <p:ph type="dt" idx="10"/>
          </p:nvPr>
        </p:nvSpPr>
        <p:spPr/>
        <p:txBody>
          <a:bodyPr/>
          <a:lstStyle/>
          <a:p>
            <a:fld id="{0A085A6F-C633-414E-A733-E1D3B1919249}" type="datetime1">
              <a:rPr lang="zh-TW" altLang="en-US" smtClean="0"/>
              <a:t>2017/8/9</a:t>
            </a:fld>
            <a:endParaRPr lang="zh-TW" altLang="en-US"/>
          </a:p>
        </p:txBody>
      </p:sp>
    </p:spTree>
    <p:extLst>
      <p:ext uri="{BB962C8B-B14F-4D97-AF65-F5344CB8AC3E}">
        <p14:creationId xmlns:p14="http://schemas.microsoft.com/office/powerpoint/2010/main" val="78783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日期版面配置區 3"/>
          <p:cNvSpPr>
            <a:spLocks noGrp="1"/>
          </p:cNvSpPr>
          <p:nvPr>
            <p:ph type="dt" idx="10"/>
          </p:nvPr>
        </p:nvSpPr>
        <p:spPr/>
        <p:txBody>
          <a:bodyPr/>
          <a:lstStyle/>
          <a:p>
            <a:fld id="{96560BBF-3F65-40B4-A57A-1D66071620A1}" type="datetime1">
              <a:rPr lang="zh-TW" altLang="en-US" smtClean="0">
                <a:solidFill>
                  <a:prstClr val="black"/>
                </a:solidFill>
              </a:rPr>
              <a:pPr/>
              <a:t>2017/8/9</a:t>
            </a:fld>
            <a:endParaRPr lang="zh-TW" altLang="en-US">
              <a:solidFill>
                <a:prstClr val="black"/>
              </a:solidFill>
            </a:endParaRPr>
          </a:p>
        </p:txBody>
      </p:sp>
    </p:spTree>
    <p:extLst>
      <p:ext uri="{BB962C8B-B14F-4D97-AF65-F5344CB8AC3E}">
        <p14:creationId xmlns:p14="http://schemas.microsoft.com/office/powerpoint/2010/main" val="1739663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336545" y="4958334"/>
            <a:ext cx="7339911" cy="1206969"/>
          </a:xfrm>
        </p:spPr>
        <p:txBody>
          <a:bodyPr>
            <a:normAutofit/>
          </a:bodyPr>
          <a:lstStyle>
            <a:lvl1pPr algn="r">
              <a:defRPr sz="3600" b="1">
                <a:latin typeface="Century Gothic" pitchFamily="34" charset="0"/>
                <a:ea typeface="微軟正黑體" pitchFamily="34" charset="-120"/>
              </a:defRPr>
            </a:lvl1pPr>
          </a:lstStyle>
          <a:p>
            <a:r>
              <a:rPr lang="zh-TW" altLang="en-US" dirty="0" smtClean="0"/>
              <a:t>按一下以編輯母片標題樣式</a:t>
            </a:r>
            <a:endParaRPr lang="zh-TW" altLang="en-US" dirty="0"/>
          </a:p>
        </p:txBody>
      </p:sp>
      <p:sp>
        <p:nvSpPr>
          <p:cNvPr id="4" name="日期版面配置區 3"/>
          <p:cNvSpPr>
            <a:spLocks noGrp="1"/>
          </p:cNvSpPr>
          <p:nvPr>
            <p:ph type="dt" sz="half" idx="10"/>
          </p:nvPr>
        </p:nvSpPr>
        <p:spPr/>
        <p:txBody>
          <a:bodyPr/>
          <a:lstStyle/>
          <a:p>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870E760-6688-4F3E-8C8D-461D3A053907}" type="slidenum">
              <a:rPr lang="zh-TW" altLang="en-US" smtClean="0"/>
              <a:pPr/>
              <a:t>‹#›</a:t>
            </a:fld>
            <a:endParaRPr lang="zh-TW" altLang="en-US"/>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62" y="116632"/>
            <a:ext cx="3572248" cy="1062953"/>
          </a:xfrm>
          <a:prstGeom prst="rect">
            <a:avLst/>
          </a:prstGeom>
        </p:spPr>
      </p:pic>
      <p:pic>
        <p:nvPicPr>
          <p:cNvPr id="1027" name="Picture 3" descr="http://www.pbf.com.tw/image/banner/index/2015013010342283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2" y="1052810"/>
            <a:ext cx="9152852" cy="393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691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10" name="矩形 9"/>
          <p:cNvSpPr/>
          <p:nvPr/>
        </p:nvSpPr>
        <p:spPr>
          <a:xfrm>
            <a:off x="0" y="6275229"/>
            <a:ext cx="9144000" cy="6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274638"/>
            <a:ext cx="8229600" cy="994122"/>
          </a:xfrm>
        </p:spPr>
        <p:txBody>
          <a:bodyPr>
            <a:normAutofit/>
          </a:bodyPr>
          <a:lstStyle>
            <a:lvl1pPr algn="l">
              <a:defRPr sz="3600" b="1">
                <a:solidFill>
                  <a:srgbClr val="003366"/>
                </a:solidFill>
                <a:latin typeface="Century Gothic" pitchFamily="34" charset="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p:txBody>
          <a:bodyPr/>
          <a:lstStyle>
            <a:lvl1pPr marL="342900" indent="-342900">
              <a:buClr>
                <a:srgbClr val="003366"/>
              </a:buClr>
              <a:buSzPct val="80000"/>
              <a:buFont typeface="Wingdings" pitchFamily="2" charset="2"/>
              <a:buChar char="l"/>
              <a:defRPr sz="2600" b="1">
                <a:latin typeface="Century Gothic" pitchFamily="34" charset="0"/>
                <a:ea typeface="微軟正黑體" pitchFamily="34" charset="-120"/>
              </a:defRPr>
            </a:lvl1pPr>
            <a:lvl2pPr marL="742950" indent="-285750">
              <a:buClr>
                <a:srgbClr val="0070C0"/>
              </a:buClr>
              <a:buSzPct val="70000"/>
              <a:buFont typeface="Wingdings" pitchFamily="2" charset="2"/>
              <a:buChar char="p"/>
              <a:defRPr sz="2400" b="1">
                <a:solidFill>
                  <a:schemeClr val="tx1">
                    <a:lumMod val="85000"/>
                    <a:lumOff val="15000"/>
                  </a:schemeClr>
                </a:solidFill>
                <a:latin typeface="Century Gothic" pitchFamily="34" charset="0"/>
                <a:ea typeface="微軟正黑體" pitchFamily="34" charset="-120"/>
              </a:defRPr>
            </a:lvl2pPr>
            <a:lvl3pPr marL="1143000" indent="-228600">
              <a:buClr>
                <a:schemeClr val="accent5">
                  <a:lumMod val="50000"/>
                </a:schemeClr>
              </a:buClr>
              <a:buSzPct val="60000"/>
              <a:buFont typeface="Wingdings" pitchFamily="2" charset="2"/>
              <a:buChar char="l"/>
              <a:defRPr sz="2000">
                <a:latin typeface="Century Gothic" pitchFamily="34" charset="0"/>
                <a:ea typeface="微軟正黑體" pitchFamily="34" charset="-120"/>
              </a:defRPr>
            </a:lvl3pPr>
            <a:lvl4pPr>
              <a:defRPr sz="2000">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5"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6"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8" name="圖片 7"/>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pic>
        <p:nvPicPr>
          <p:cNvPr id="9" name="Grafik 14" descr="trenner.png"/>
          <p:cNvPicPr>
            <a:picLocks noChangeAspect="1"/>
          </p:cNvPicPr>
          <p:nvPr/>
        </p:nvPicPr>
        <p:blipFill rotWithShape="1">
          <a:blip r:embed="rId3" cstate="print"/>
          <a:srcRect l="20804" r="14827"/>
          <a:stretch/>
        </p:blipFill>
        <p:spPr bwMode="auto">
          <a:xfrm>
            <a:off x="-1" y="1352576"/>
            <a:ext cx="9144001" cy="276224"/>
          </a:xfrm>
          <a:prstGeom prst="rect">
            <a:avLst/>
          </a:prstGeom>
          <a:noFill/>
          <a:ln w="9525">
            <a:noFill/>
            <a:miter lim="800000"/>
            <a:headEnd/>
            <a:tailEnd/>
          </a:ln>
        </p:spPr>
      </p:pic>
    </p:spTree>
    <p:extLst>
      <p:ext uri="{BB962C8B-B14F-4D97-AF65-F5344CB8AC3E}">
        <p14:creationId xmlns:p14="http://schemas.microsoft.com/office/powerpoint/2010/main" val="15340456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章節標題">
    <p:spTree>
      <p:nvGrpSpPr>
        <p:cNvPr id="1" name=""/>
        <p:cNvGrpSpPr/>
        <p:nvPr/>
      </p:nvGrpSpPr>
      <p:grpSpPr>
        <a:xfrm>
          <a:off x="0" y="0"/>
          <a:ext cx="0" cy="0"/>
          <a:chOff x="0" y="0"/>
          <a:chExt cx="0" cy="0"/>
        </a:xfrm>
      </p:grpSpPr>
      <p:pic>
        <p:nvPicPr>
          <p:cNvPr id="17" name="圖片 16"/>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02" y="0"/>
            <a:ext cx="9151867" cy="4077072"/>
          </a:xfrm>
          <a:prstGeom prst="rect">
            <a:avLst/>
          </a:prstGeom>
          <a:effectLst/>
        </p:spPr>
      </p:pic>
      <p:sp>
        <p:nvSpPr>
          <p:cNvPr id="2" name="標題 1"/>
          <p:cNvSpPr>
            <a:spLocks noGrp="1"/>
          </p:cNvSpPr>
          <p:nvPr>
            <p:ph type="title"/>
          </p:nvPr>
        </p:nvSpPr>
        <p:spPr>
          <a:xfrm>
            <a:off x="722313" y="4406900"/>
            <a:ext cx="7772400" cy="1362075"/>
          </a:xfrm>
        </p:spPr>
        <p:txBody>
          <a:bodyPr anchor="t">
            <a:normAutofit/>
          </a:bodyPr>
          <a:lstStyle>
            <a:lvl1pPr algn="r">
              <a:defRPr sz="3600" b="1" cap="all">
                <a:latin typeface="Century Gothic" pitchFamily="34" charset="0"/>
                <a:ea typeface="微軟正黑體" pitchFamily="34" charset="-120"/>
              </a:defRPr>
            </a:lvl1pPr>
          </a:lstStyle>
          <a:p>
            <a:r>
              <a:rPr lang="zh-TW" altLang="en-US" dirty="0" smtClean="0"/>
              <a:t>按一下以編輯母片標題樣式</a:t>
            </a:r>
            <a:endParaRPr lang="zh-TW" altLang="en-US" dirty="0"/>
          </a:p>
        </p:txBody>
      </p:sp>
      <p:sp>
        <p:nvSpPr>
          <p:cNvPr id="19"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20"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21" name="圖片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spTree>
    <p:extLst>
      <p:ext uri="{BB962C8B-B14F-4D97-AF65-F5344CB8AC3E}">
        <p14:creationId xmlns:p14="http://schemas.microsoft.com/office/powerpoint/2010/main" val="42047205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標題及物件">
    <p:spTree>
      <p:nvGrpSpPr>
        <p:cNvPr id="1" name=""/>
        <p:cNvGrpSpPr/>
        <p:nvPr/>
      </p:nvGrpSpPr>
      <p:grpSpPr>
        <a:xfrm>
          <a:off x="0" y="0"/>
          <a:ext cx="0" cy="0"/>
          <a:chOff x="0" y="0"/>
          <a:chExt cx="0" cy="0"/>
        </a:xfrm>
      </p:grpSpPr>
      <p:sp>
        <p:nvSpPr>
          <p:cNvPr id="10" name="矩形 9"/>
          <p:cNvSpPr/>
          <p:nvPr/>
        </p:nvSpPr>
        <p:spPr>
          <a:xfrm>
            <a:off x="0" y="6275229"/>
            <a:ext cx="9144000" cy="6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274638"/>
            <a:ext cx="8229600" cy="994122"/>
          </a:xfrm>
        </p:spPr>
        <p:txBody>
          <a:bodyPr>
            <a:normAutofit/>
          </a:bodyPr>
          <a:lstStyle>
            <a:lvl1pPr algn="l">
              <a:defRPr sz="3600" b="1">
                <a:solidFill>
                  <a:srgbClr val="003366"/>
                </a:solidFill>
                <a:latin typeface="Century Gothic" pitchFamily="34" charset="0"/>
                <a:ea typeface="微軟正黑體"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457200" y="1600200"/>
            <a:ext cx="3826768" cy="4525963"/>
          </a:xfrm>
        </p:spPr>
        <p:txBody>
          <a:bodyPr/>
          <a:lstStyle>
            <a:lvl1pPr marL="342900" indent="-342900">
              <a:buClr>
                <a:srgbClr val="003366"/>
              </a:buClr>
              <a:buSzPct val="80000"/>
              <a:buFont typeface="Wingdings" pitchFamily="2" charset="2"/>
              <a:buChar char="l"/>
              <a:defRPr sz="2400" b="1">
                <a:latin typeface="Century Gothic" pitchFamily="34" charset="0"/>
                <a:ea typeface="微軟正黑體" pitchFamily="34" charset="-120"/>
              </a:defRPr>
            </a:lvl1pPr>
            <a:lvl2pPr marL="742950" indent="-285750">
              <a:buClr>
                <a:srgbClr val="0070C0"/>
              </a:buClr>
              <a:buSzPct val="70000"/>
              <a:buFont typeface="Wingdings" pitchFamily="2" charset="2"/>
              <a:buChar char="p"/>
              <a:defRPr sz="2400" b="1">
                <a:solidFill>
                  <a:schemeClr val="tx1">
                    <a:lumMod val="85000"/>
                    <a:lumOff val="15000"/>
                  </a:schemeClr>
                </a:solidFill>
                <a:latin typeface="Century Gothic" pitchFamily="34" charset="0"/>
                <a:ea typeface="微軟正黑體" pitchFamily="34" charset="-120"/>
              </a:defRPr>
            </a:lvl2pPr>
            <a:lvl3pPr marL="1143000" indent="-228600">
              <a:buClr>
                <a:schemeClr val="accent5">
                  <a:lumMod val="50000"/>
                </a:schemeClr>
              </a:buClr>
              <a:buSzPct val="60000"/>
              <a:buFont typeface="Wingdings" pitchFamily="2" charset="2"/>
              <a:buChar char="l"/>
              <a:defRPr sz="2000">
                <a:latin typeface="Century Gothic" pitchFamily="34" charset="0"/>
                <a:ea typeface="微軟正黑體" pitchFamily="34" charset="-120"/>
              </a:defRPr>
            </a:lvl3pPr>
            <a:lvl4pPr>
              <a:defRPr sz="2000">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sp>
        <p:nvSpPr>
          <p:cNvPr id="5"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6"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9" name="Grafik 14" descr="trenner.png"/>
          <p:cNvPicPr>
            <a:picLocks noChangeAspect="1"/>
          </p:cNvPicPr>
          <p:nvPr/>
        </p:nvPicPr>
        <p:blipFill rotWithShape="1">
          <a:blip r:embed="rId2" cstate="print"/>
          <a:srcRect l="20804" r="14827"/>
          <a:stretch/>
        </p:blipFill>
        <p:spPr bwMode="auto">
          <a:xfrm>
            <a:off x="-1" y="1352576"/>
            <a:ext cx="9144001" cy="276224"/>
          </a:xfrm>
          <a:prstGeom prst="rect">
            <a:avLst/>
          </a:prstGeom>
          <a:noFill/>
          <a:ln w="9525">
            <a:noFill/>
            <a:miter lim="800000"/>
            <a:headEnd/>
            <a:tailEnd/>
          </a:ln>
        </p:spPr>
      </p:pic>
      <p:sp>
        <p:nvSpPr>
          <p:cNvPr id="11" name="內容版面配置區 2"/>
          <p:cNvSpPr>
            <a:spLocks noGrp="1"/>
          </p:cNvSpPr>
          <p:nvPr>
            <p:ph idx="13"/>
          </p:nvPr>
        </p:nvSpPr>
        <p:spPr>
          <a:xfrm>
            <a:off x="4716016" y="1628800"/>
            <a:ext cx="3970784" cy="4525963"/>
          </a:xfrm>
        </p:spPr>
        <p:txBody>
          <a:bodyPr/>
          <a:lstStyle>
            <a:lvl1pPr marL="342900" indent="-342900">
              <a:buClr>
                <a:srgbClr val="003366"/>
              </a:buClr>
              <a:buSzPct val="80000"/>
              <a:buFont typeface="Wingdings" pitchFamily="2" charset="2"/>
              <a:buChar char="l"/>
              <a:defRPr sz="2400" b="1">
                <a:latin typeface="Century Gothic" pitchFamily="34" charset="0"/>
                <a:ea typeface="微軟正黑體" pitchFamily="34" charset="-120"/>
              </a:defRPr>
            </a:lvl1pPr>
            <a:lvl2pPr marL="742950" indent="-285750">
              <a:buClr>
                <a:srgbClr val="0070C0"/>
              </a:buClr>
              <a:buSzPct val="70000"/>
              <a:buFont typeface="Wingdings" pitchFamily="2" charset="2"/>
              <a:buChar char="p"/>
              <a:defRPr sz="2400" b="1">
                <a:solidFill>
                  <a:schemeClr val="tx1">
                    <a:lumMod val="85000"/>
                    <a:lumOff val="15000"/>
                  </a:schemeClr>
                </a:solidFill>
                <a:latin typeface="Century Gothic" pitchFamily="34" charset="0"/>
                <a:ea typeface="微軟正黑體" pitchFamily="34" charset="-120"/>
              </a:defRPr>
            </a:lvl2pPr>
            <a:lvl3pPr marL="1143000" indent="-228600">
              <a:buClr>
                <a:schemeClr val="accent5">
                  <a:lumMod val="50000"/>
                </a:schemeClr>
              </a:buClr>
              <a:buSzPct val="60000"/>
              <a:buFont typeface="Wingdings" pitchFamily="2" charset="2"/>
              <a:buChar char="l"/>
              <a:defRPr sz="2000">
                <a:latin typeface="Century Gothic" pitchFamily="34" charset="0"/>
                <a:ea typeface="微軟正黑體" pitchFamily="34" charset="-120"/>
              </a:defRPr>
            </a:lvl3pPr>
            <a:lvl4pPr>
              <a:defRPr sz="2000">
                <a:latin typeface="微軟正黑體" pitchFamily="34" charset="-120"/>
                <a:ea typeface="微軟正黑體" pitchFamily="34" charset="-120"/>
              </a:defRPr>
            </a:lvl4pPr>
            <a:lvl5pPr>
              <a:defRPr>
                <a:latin typeface="微軟正黑體" pitchFamily="34" charset="-12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p:txBody>
      </p:sp>
      <p:pic>
        <p:nvPicPr>
          <p:cNvPr id="12" name="圖片 11"/>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spTree>
    <p:extLst>
      <p:ext uri="{BB962C8B-B14F-4D97-AF65-F5344CB8AC3E}">
        <p14:creationId xmlns:p14="http://schemas.microsoft.com/office/powerpoint/2010/main" val="24845933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標題及物件">
    <p:spTree>
      <p:nvGrpSpPr>
        <p:cNvPr id="1" name=""/>
        <p:cNvGrpSpPr/>
        <p:nvPr/>
      </p:nvGrpSpPr>
      <p:grpSpPr>
        <a:xfrm>
          <a:off x="0" y="0"/>
          <a:ext cx="0" cy="0"/>
          <a:chOff x="0" y="0"/>
          <a:chExt cx="0" cy="0"/>
        </a:xfrm>
      </p:grpSpPr>
      <p:sp>
        <p:nvSpPr>
          <p:cNvPr id="10" name="矩形 9"/>
          <p:cNvSpPr/>
          <p:nvPr/>
        </p:nvSpPr>
        <p:spPr>
          <a:xfrm>
            <a:off x="0" y="6275229"/>
            <a:ext cx="9144000" cy="603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457200" y="274638"/>
            <a:ext cx="8229600" cy="994122"/>
          </a:xfrm>
        </p:spPr>
        <p:txBody>
          <a:bodyPr>
            <a:normAutofit/>
          </a:bodyPr>
          <a:lstStyle>
            <a:lvl1pPr algn="l">
              <a:defRPr sz="3600" b="1">
                <a:solidFill>
                  <a:srgbClr val="003366"/>
                </a:solidFill>
                <a:latin typeface="微軟正黑體" pitchFamily="34" charset="-120"/>
                <a:ea typeface="微軟正黑體" pitchFamily="34" charset="-120"/>
              </a:defRPr>
            </a:lvl1pPr>
          </a:lstStyle>
          <a:p>
            <a:r>
              <a:rPr lang="zh-TW" altLang="en-US" dirty="0" smtClean="0"/>
              <a:t>按一下以編輯母片標題樣式</a:t>
            </a:r>
            <a:endParaRPr lang="zh-TW" altLang="en-US" dirty="0"/>
          </a:p>
        </p:txBody>
      </p:sp>
      <p:sp>
        <p:nvSpPr>
          <p:cNvPr id="5" name="頁尾版面配置區 4"/>
          <p:cNvSpPr>
            <a:spLocks noGrp="1"/>
          </p:cNvSpPr>
          <p:nvPr>
            <p:ph type="ftr" sz="quarter" idx="11"/>
          </p:nvPr>
        </p:nvSpPr>
        <p:spPr>
          <a:xfrm>
            <a:off x="2411760" y="6356350"/>
            <a:ext cx="4176464" cy="365125"/>
          </a:xfrm>
        </p:spPr>
        <p:txBody>
          <a:bodyPr/>
          <a:lstStyle/>
          <a:p>
            <a:endParaRPr lang="zh-TW" altLang="en-US" dirty="0"/>
          </a:p>
        </p:txBody>
      </p:sp>
      <p:sp>
        <p:nvSpPr>
          <p:cNvPr id="6" name="投影片編號版面配置區 5"/>
          <p:cNvSpPr>
            <a:spLocks noGrp="1"/>
          </p:cNvSpPr>
          <p:nvPr>
            <p:ph type="sldNum" sz="quarter" idx="12"/>
          </p:nvPr>
        </p:nvSpPr>
        <p:spPr>
          <a:xfrm>
            <a:off x="467544" y="6373496"/>
            <a:ext cx="432048" cy="365125"/>
          </a:xfrm>
          <a:solidFill>
            <a:srgbClr val="003366"/>
          </a:solidFill>
        </p:spPr>
        <p:txBody>
          <a:bodyPr/>
          <a:lstStyle>
            <a:lvl1pPr algn="ctr">
              <a:defRPr b="1">
                <a:solidFill>
                  <a:schemeClr val="bg1"/>
                </a:solidFill>
              </a:defRPr>
            </a:lvl1pPr>
          </a:lstStyle>
          <a:p>
            <a:fld id="{2870E760-6688-4F3E-8C8D-461D3A053907}" type="slidenum">
              <a:rPr lang="zh-TW" altLang="en-US" smtClean="0"/>
              <a:pPr/>
              <a:t>‹#›</a:t>
            </a:fld>
            <a:endParaRPr lang="zh-TW" altLang="en-US" dirty="0"/>
          </a:p>
        </p:txBody>
      </p:sp>
      <p:pic>
        <p:nvPicPr>
          <p:cNvPr id="9" name="Grafik 14" descr="trenner.png"/>
          <p:cNvPicPr>
            <a:picLocks noChangeAspect="1"/>
          </p:cNvPicPr>
          <p:nvPr/>
        </p:nvPicPr>
        <p:blipFill rotWithShape="1">
          <a:blip r:embed="rId2" cstate="print"/>
          <a:srcRect l="20804" r="14827"/>
          <a:stretch/>
        </p:blipFill>
        <p:spPr bwMode="auto">
          <a:xfrm>
            <a:off x="-1" y="1352576"/>
            <a:ext cx="9144001" cy="276224"/>
          </a:xfrm>
          <a:prstGeom prst="rect">
            <a:avLst/>
          </a:prstGeom>
          <a:noFill/>
          <a:ln w="9525">
            <a:noFill/>
            <a:miter lim="800000"/>
            <a:headEnd/>
            <a:tailEnd/>
          </a:ln>
        </p:spPr>
      </p:pic>
      <p:pic>
        <p:nvPicPr>
          <p:cNvPr id="11" name="圖片 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322380" y="6281899"/>
            <a:ext cx="1786124" cy="531477"/>
          </a:xfrm>
          <a:prstGeom prst="rect">
            <a:avLst/>
          </a:prstGeom>
        </p:spPr>
      </p:pic>
    </p:spTree>
    <p:extLst>
      <p:ext uri="{BB962C8B-B14F-4D97-AF65-F5344CB8AC3E}">
        <p14:creationId xmlns:p14="http://schemas.microsoft.com/office/powerpoint/2010/main" val="22100826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70E760-6688-4F3E-8C8D-461D3A053907}" type="slidenum">
              <a:rPr lang="zh-TW" altLang="en-US" smtClean="0"/>
              <a:pPr/>
              <a:t>‹#›</a:t>
            </a:fld>
            <a:endParaRPr lang="zh-TW" altLang="en-US"/>
          </a:p>
        </p:txBody>
      </p:sp>
    </p:spTree>
    <p:extLst>
      <p:ext uri="{BB962C8B-B14F-4D97-AF65-F5344CB8AC3E}">
        <p14:creationId xmlns:p14="http://schemas.microsoft.com/office/powerpoint/2010/main" val="1898303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1.jpeg"/></Relationships>
</file>

<file path=ppt/slides/_rels/slide2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8.jpg"/><Relationship Id="rId4" Type="http://schemas.openxmlformats.org/officeDocument/2006/relationships/image" Target="../media/image4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http://news.cnyes.com/Content/20140915/KIXT3DTHYYEQM.shtml" TargetMode="External"/><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79512" y="5157192"/>
            <a:ext cx="8712968" cy="1584176"/>
          </a:xfrm>
        </p:spPr>
        <p:txBody>
          <a:bodyPr>
            <a:normAutofit fontScale="90000"/>
          </a:bodyPr>
          <a:lstStyle/>
          <a:p>
            <a:pPr defTabSz="762000" eaLnBrk="0" hangingPunct="0">
              <a:spcBef>
                <a:spcPts val="3000"/>
              </a:spcBef>
            </a:pPr>
            <a:r>
              <a:rPr lang="zh-TW" altLang="en-US" sz="4400" dirty="0" smtClean="0">
                <a:solidFill>
                  <a:schemeClr val="tx2"/>
                </a:solidFill>
              </a:rPr>
              <a:t>寶齡富錦生技股份有限公司 </a:t>
            </a:r>
            <a:r>
              <a:rPr lang="zh-TW" altLang="en-US" sz="4900" dirty="0" smtClean="0">
                <a:solidFill>
                  <a:schemeClr val="tx2"/>
                </a:solidFill>
              </a:rPr>
              <a:t>公司簡介</a:t>
            </a:r>
            <a:r>
              <a:rPr lang="en-US" altLang="zh-TW" sz="4000" dirty="0" smtClean="0">
                <a:solidFill>
                  <a:schemeClr val="tx2"/>
                </a:solidFill>
              </a:rPr>
              <a:t/>
            </a:r>
            <a:br>
              <a:rPr lang="en-US" altLang="zh-TW" sz="4000" dirty="0" smtClean="0">
                <a:solidFill>
                  <a:schemeClr val="tx2"/>
                </a:solidFill>
              </a:rPr>
            </a:br>
            <a:r>
              <a:rPr lang="zh-TW" altLang="en-US" dirty="0" smtClean="0">
                <a:solidFill>
                  <a:schemeClr val="accent6">
                    <a:lumMod val="75000"/>
                  </a:schemeClr>
                </a:solidFill>
              </a:rPr>
              <a:t>丁爾昆 發言人  </a:t>
            </a:r>
            <a:r>
              <a:rPr lang="en-US" altLang="zh-TW" sz="3100" dirty="0" smtClean="0">
                <a:solidFill>
                  <a:schemeClr val="accent6">
                    <a:lumMod val="75000"/>
                  </a:schemeClr>
                </a:solidFill>
                <a:latin typeface="+mn-lt"/>
              </a:rPr>
              <a:t>2017.08.10</a:t>
            </a:r>
            <a:endParaRPr lang="zh-TW" altLang="en-US" sz="3100" dirty="0">
              <a:solidFill>
                <a:schemeClr val="accent6">
                  <a:lumMod val="75000"/>
                </a:schemeClr>
              </a:solidFill>
              <a:latin typeface="+mn-lt"/>
            </a:endParaRPr>
          </a:p>
        </p:txBody>
      </p:sp>
    </p:spTree>
    <p:extLst>
      <p:ext uri="{BB962C8B-B14F-4D97-AF65-F5344CB8AC3E}">
        <p14:creationId xmlns:p14="http://schemas.microsoft.com/office/powerpoint/2010/main" val="2378280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0" y="12244"/>
            <a:ext cx="9144000" cy="6344671"/>
          </a:xfrm>
          <a:prstGeom prst="rect">
            <a:avLst/>
          </a:prstGeom>
        </p:spPr>
      </p:pic>
      <p:sp>
        <p:nvSpPr>
          <p:cNvPr id="4" name="內容版面配置區 4"/>
          <p:cNvSpPr>
            <a:spLocks noGrp="1"/>
          </p:cNvSpPr>
          <p:nvPr>
            <p:ph idx="1"/>
          </p:nvPr>
        </p:nvSpPr>
        <p:spPr>
          <a:xfrm>
            <a:off x="3563888" y="1196752"/>
            <a:ext cx="5122912" cy="3168351"/>
          </a:xfrm>
        </p:spPr>
        <p:txBody>
          <a:bodyPr>
            <a:normAutofit fontScale="85000" lnSpcReduction="10000"/>
          </a:bodyPr>
          <a:lstStyle/>
          <a:p>
            <a:endParaRPr lang="en-US" altLang="zh-TW" sz="3500" dirty="0" smtClean="0"/>
          </a:p>
          <a:p>
            <a:pPr marL="0" indent="0">
              <a:buNone/>
            </a:pPr>
            <a:r>
              <a:rPr lang="zh-TW" altLang="en-US" sz="3500" dirty="0" smtClean="0">
                <a:solidFill>
                  <a:srgbClr val="0000FF"/>
                </a:solidFill>
              </a:rPr>
              <a:t>多通路行銷</a:t>
            </a:r>
            <a:endParaRPr lang="en-US" altLang="zh-TW" sz="3500" dirty="0" smtClean="0">
              <a:solidFill>
                <a:srgbClr val="0000FF"/>
              </a:solidFill>
            </a:endParaRPr>
          </a:p>
          <a:p>
            <a:pPr marL="0" indent="0">
              <a:buNone/>
            </a:pPr>
            <a:endParaRPr lang="en-US" altLang="zh-TW" sz="3500" dirty="0" smtClean="0"/>
          </a:p>
          <a:p>
            <a:pPr marL="0" indent="0">
              <a:buNone/>
            </a:pPr>
            <a:r>
              <a:rPr lang="zh-TW" altLang="en-US" sz="3500" dirty="0" smtClean="0"/>
              <a:t>以台灣為基礎</a:t>
            </a:r>
            <a:r>
              <a:rPr lang="en-US" altLang="zh-TW" sz="2800" dirty="0" smtClean="0">
                <a:solidFill>
                  <a:srgbClr val="FF0000"/>
                </a:solidFill>
              </a:rPr>
              <a:t>(</a:t>
            </a:r>
            <a:r>
              <a:rPr lang="zh-TW" altLang="en-US" sz="2800" dirty="0" smtClean="0">
                <a:solidFill>
                  <a:srgbClr val="FF0000"/>
                </a:solidFill>
              </a:rPr>
              <a:t>產品研發</a:t>
            </a:r>
            <a:r>
              <a:rPr lang="en-US" altLang="zh-TW" sz="2800" dirty="0" smtClean="0">
                <a:solidFill>
                  <a:srgbClr val="FF0000"/>
                </a:solidFill>
              </a:rPr>
              <a:t>,</a:t>
            </a:r>
            <a:r>
              <a:rPr lang="zh-TW" altLang="en-US" sz="2800" dirty="0" smtClean="0">
                <a:solidFill>
                  <a:srgbClr val="FF0000"/>
                </a:solidFill>
              </a:rPr>
              <a:t>通路行銷</a:t>
            </a:r>
            <a:r>
              <a:rPr lang="en-US" altLang="zh-TW" sz="2800" dirty="0" smtClean="0">
                <a:solidFill>
                  <a:srgbClr val="FF0000"/>
                </a:solidFill>
              </a:rPr>
              <a:t>)</a:t>
            </a:r>
          </a:p>
          <a:p>
            <a:pPr marL="0" indent="0">
              <a:buNone/>
            </a:pPr>
            <a:endParaRPr lang="en-US" altLang="zh-TW" sz="3500" dirty="0" smtClean="0"/>
          </a:p>
          <a:p>
            <a:pPr marL="0" indent="0">
              <a:buNone/>
            </a:pPr>
            <a:r>
              <a:rPr lang="zh-TW" altLang="en-US" sz="3500" dirty="0" smtClean="0">
                <a:solidFill>
                  <a:schemeClr val="accent5"/>
                </a:solidFill>
              </a:rPr>
              <a:t>發展國際市場</a:t>
            </a:r>
            <a:endParaRPr lang="en-US" altLang="zh-TW" sz="3500" dirty="0" smtClean="0">
              <a:solidFill>
                <a:schemeClr val="accent5"/>
              </a:solidFill>
            </a:endParaRPr>
          </a:p>
          <a:p>
            <a:pPr marL="0" indent="0">
              <a:buNone/>
            </a:pPr>
            <a:endParaRPr lang="en-US" altLang="zh-TW" dirty="0" smtClean="0"/>
          </a:p>
          <a:p>
            <a:endParaRPr lang="en-US" altLang="zh-TW" dirty="0"/>
          </a:p>
          <a:p>
            <a:endParaRPr lang="en-US" altLang="zh-TW" dirty="0" smtClean="0"/>
          </a:p>
          <a:p>
            <a:endParaRPr lang="zh-TW" altLang="en-US" dirty="0"/>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548680"/>
            <a:ext cx="2789404" cy="4654874"/>
          </a:xfrm>
          <a:prstGeom prst="rect">
            <a:avLst/>
          </a:prstGeom>
        </p:spPr>
      </p:pic>
    </p:spTree>
    <p:extLst>
      <p:ext uri="{BB962C8B-B14F-4D97-AF65-F5344CB8AC3E}">
        <p14:creationId xmlns:p14="http://schemas.microsoft.com/office/powerpoint/2010/main" val="675925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0" y="1272419"/>
            <a:ext cx="9144000"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ea typeface="微軟正黑體" panose="020B0604030504040204" pitchFamily="34" charset="-120"/>
            </a:endParaRPr>
          </a:p>
        </p:txBody>
      </p:sp>
      <p:sp>
        <p:nvSpPr>
          <p:cNvPr id="2" name="標題 1"/>
          <p:cNvSpPr>
            <a:spLocks noGrp="1"/>
          </p:cNvSpPr>
          <p:nvPr>
            <p:ph type="title"/>
          </p:nvPr>
        </p:nvSpPr>
        <p:spPr>
          <a:xfrm>
            <a:off x="858988" y="-24165"/>
            <a:ext cx="8229600" cy="994122"/>
          </a:xfrm>
        </p:spPr>
        <p:txBody>
          <a:bodyPr/>
          <a:lstStyle/>
          <a:p>
            <a:r>
              <a:rPr lang="en-US" altLang="zh-TW" sz="3200" dirty="0" smtClean="0"/>
              <a:t>Core Product Lines</a:t>
            </a:r>
            <a:r>
              <a:rPr lang="en-US" altLang="zh-TW" sz="2900" dirty="0"/>
              <a:t/>
            </a:r>
            <a:br>
              <a:rPr lang="en-US" altLang="zh-TW" sz="2900" dirty="0"/>
            </a:br>
            <a:r>
              <a:rPr lang="zh-TW" altLang="en-US" sz="2400" dirty="0">
                <a:solidFill>
                  <a:srgbClr val="FF0000"/>
                </a:solidFill>
                <a:latin typeface="微軟正黑體" panose="020B0604030504040204" pitchFamily="34" charset="-120"/>
              </a:rPr>
              <a:t>以</a:t>
            </a:r>
            <a:r>
              <a:rPr lang="en-US" altLang="zh-TW" sz="2400" dirty="0">
                <a:solidFill>
                  <a:srgbClr val="FF0000"/>
                </a:solidFill>
                <a:latin typeface="微軟正黑體" panose="020B0604030504040204" pitchFamily="34" charset="-120"/>
              </a:rPr>
              <a:t>『</a:t>
            </a:r>
            <a:r>
              <a:rPr lang="zh-TW" altLang="en-US" sz="2400" dirty="0">
                <a:solidFill>
                  <a:srgbClr val="FF0000"/>
                </a:solidFill>
                <a:latin typeface="微軟正黑體" panose="020B0604030504040204" pitchFamily="34" charset="-120"/>
              </a:rPr>
              <a:t>增進健康與生命品質</a:t>
            </a:r>
            <a:r>
              <a:rPr lang="en-US" altLang="zh-TW" sz="2400" dirty="0">
                <a:solidFill>
                  <a:srgbClr val="FF0000"/>
                </a:solidFill>
                <a:latin typeface="微軟正黑體" panose="020B0604030504040204" pitchFamily="34" charset="-120"/>
              </a:rPr>
              <a:t>』</a:t>
            </a:r>
            <a:r>
              <a:rPr lang="zh-TW" altLang="en-US" sz="2400" dirty="0">
                <a:solidFill>
                  <a:srgbClr val="FF0000"/>
                </a:solidFill>
                <a:latin typeface="微軟正黑體" panose="020B0604030504040204" pitchFamily="34" charset="-120"/>
              </a:rPr>
              <a:t>為中心，發展核心事業</a:t>
            </a:r>
            <a:endParaRPr lang="zh-TW" altLang="en-US" dirty="0"/>
          </a:p>
        </p:txBody>
      </p:sp>
      <p:sp>
        <p:nvSpPr>
          <p:cNvPr id="73"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17</a:t>
            </a:r>
            <a:endParaRPr lang="zh-TW" altLang="en-US" dirty="0"/>
          </a:p>
        </p:txBody>
      </p:sp>
      <p:pic>
        <p:nvPicPr>
          <p:cNvPr id="2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90" t="4348" r="10370"/>
          <a:stretch/>
        </p:blipFill>
        <p:spPr bwMode="auto">
          <a:xfrm>
            <a:off x="110358" y="969957"/>
            <a:ext cx="9033641" cy="5339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456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3200" dirty="0" smtClean="0"/>
              <a:t>西藥製藥 </a:t>
            </a:r>
            <a:r>
              <a:rPr lang="en-US" altLang="zh-TW" sz="3200" dirty="0"/>
              <a:t>Pharmaceutical</a:t>
            </a:r>
            <a:endParaRPr lang="zh-TW" altLang="en-US" sz="3200" dirty="0"/>
          </a:p>
        </p:txBody>
      </p:sp>
      <p:sp>
        <p:nvSpPr>
          <p:cNvPr id="3" name="內容版面配置區 2"/>
          <p:cNvSpPr>
            <a:spLocks noGrp="1"/>
          </p:cNvSpPr>
          <p:nvPr>
            <p:ph idx="1"/>
          </p:nvPr>
        </p:nvSpPr>
        <p:spPr>
          <a:xfrm>
            <a:off x="395536" y="1751275"/>
            <a:ext cx="8496944" cy="4702061"/>
          </a:xfrm>
        </p:spPr>
        <p:txBody>
          <a:bodyPr>
            <a:normAutofit/>
          </a:bodyPr>
          <a:lstStyle/>
          <a:p>
            <a:pPr marL="342900" lvl="1" indent="-342900">
              <a:lnSpc>
                <a:spcPct val="120000"/>
              </a:lnSpc>
              <a:spcBef>
                <a:spcPts val="0"/>
              </a:spcBef>
              <a:spcAft>
                <a:spcPts val="300"/>
              </a:spcAft>
              <a:buClr>
                <a:srgbClr val="003366"/>
              </a:buClr>
              <a:buSzPct val="80000"/>
              <a:buFont typeface="Wingdings" pitchFamily="2" charset="2"/>
              <a:buChar char="l"/>
              <a:defRPr/>
            </a:pPr>
            <a:r>
              <a:rPr lang="zh-TW" altLang="en-US" sz="2600" dirty="0" smtClean="0">
                <a:solidFill>
                  <a:schemeClr val="tx1"/>
                </a:solidFill>
                <a:latin typeface="+mj-lt"/>
              </a:rPr>
              <a:t>藥廠規格：世界製藥最高規格 </a:t>
            </a:r>
            <a:r>
              <a:rPr lang="en-US" altLang="zh-TW" sz="2600" dirty="0" smtClean="0">
                <a:solidFill>
                  <a:schemeClr val="tx1"/>
                </a:solidFill>
                <a:latin typeface="+mj-lt"/>
              </a:rPr>
              <a:t>PIC/S </a:t>
            </a:r>
            <a:r>
              <a:rPr lang="en-US" altLang="zh-TW" sz="2600" dirty="0">
                <a:solidFill>
                  <a:schemeClr val="tx1"/>
                </a:solidFill>
                <a:latin typeface="+mj-lt"/>
              </a:rPr>
              <a:t>GMP </a:t>
            </a:r>
            <a:r>
              <a:rPr lang="zh-TW" altLang="en-US" sz="2600" dirty="0">
                <a:solidFill>
                  <a:schemeClr val="tx1"/>
                </a:solidFill>
                <a:latin typeface="+mj-lt"/>
              </a:rPr>
              <a:t>國際品質</a:t>
            </a:r>
            <a:r>
              <a:rPr lang="zh-TW" altLang="en-US" sz="2600" dirty="0" smtClean="0">
                <a:solidFill>
                  <a:schemeClr val="tx1"/>
                </a:solidFill>
                <a:latin typeface="+mj-lt"/>
              </a:rPr>
              <a:t>認證</a:t>
            </a:r>
            <a:endParaRPr lang="en-US" altLang="zh-TW" sz="2600" dirty="0" smtClean="0">
              <a:solidFill>
                <a:schemeClr val="tx1"/>
              </a:solidFill>
              <a:latin typeface="+mj-lt"/>
            </a:endParaRPr>
          </a:p>
          <a:p>
            <a:pPr marL="342900" lvl="1" indent="-342900">
              <a:lnSpc>
                <a:spcPct val="120000"/>
              </a:lnSpc>
              <a:spcBef>
                <a:spcPts val="0"/>
              </a:spcBef>
              <a:spcAft>
                <a:spcPts val="300"/>
              </a:spcAft>
              <a:buClr>
                <a:srgbClr val="003366"/>
              </a:buClr>
              <a:buSzPct val="80000"/>
              <a:buFont typeface="Wingdings" pitchFamily="2" charset="2"/>
              <a:buChar char="l"/>
              <a:defRPr/>
            </a:pPr>
            <a:r>
              <a:rPr lang="zh-TW" altLang="en-US" sz="2600" dirty="0" smtClean="0">
                <a:solidFill>
                  <a:schemeClr val="tx1"/>
                </a:solidFill>
                <a:latin typeface="+mj-lt"/>
              </a:rPr>
              <a:t>核心技術</a:t>
            </a:r>
            <a:r>
              <a:rPr lang="zh-TW" altLang="en-US" sz="2600" dirty="0">
                <a:solidFill>
                  <a:schemeClr val="tx1"/>
                </a:solidFill>
                <a:latin typeface="+mj-lt"/>
              </a:rPr>
              <a:t>：</a:t>
            </a:r>
            <a:r>
              <a:rPr lang="zh-TW" altLang="en-US" sz="2600" dirty="0" smtClean="0">
                <a:solidFill>
                  <a:schemeClr val="tx1"/>
                </a:solidFill>
                <a:latin typeface="+mj-lt"/>
              </a:rPr>
              <a:t>藥物控釋系統</a:t>
            </a:r>
            <a:r>
              <a:rPr lang="en-US" altLang="zh-TW" sz="2600" dirty="0" smtClean="0">
                <a:solidFill>
                  <a:schemeClr val="tx1"/>
                </a:solidFill>
                <a:latin typeface="+mj-lt"/>
              </a:rPr>
              <a:t>(</a:t>
            </a:r>
            <a:r>
              <a:rPr lang="zh-TW" altLang="en-US" sz="2600" dirty="0" smtClean="0">
                <a:solidFill>
                  <a:schemeClr val="tx1"/>
                </a:solidFill>
                <a:latin typeface="+mj-lt"/>
              </a:rPr>
              <a:t>劑型研發</a:t>
            </a:r>
            <a:r>
              <a:rPr lang="en-US" altLang="zh-TW" sz="2600" dirty="0" smtClean="0">
                <a:solidFill>
                  <a:schemeClr val="tx1"/>
                </a:solidFill>
                <a:latin typeface="+mj-lt"/>
              </a:rPr>
              <a:t>)</a:t>
            </a:r>
          </a:p>
          <a:p>
            <a:pPr lvl="1">
              <a:lnSpc>
                <a:spcPct val="120000"/>
              </a:lnSpc>
              <a:spcBef>
                <a:spcPts val="0"/>
              </a:spcBef>
              <a:spcAft>
                <a:spcPts val="300"/>
              </a:spcAft>
              <a:defRPr/>
            </a:pPr>
            <a:r>
              <a:rPr lang="zh-TW" altLang="en-US" dirty="0">
                <a:solidFill>
                  <a:srgbClr val="002060"/>
                </a:solidFill>
                <a:latin typeface="+mj-lt"/>
              </a:rPr>
              <a:t>口服：緩釋、快釋</a:t>
            </a:r>
            <a:endParaRPr lang="en-US" altLang="zh-TW" dirty="0">
              <a:solidFill>
                <a:srgbClr val="002060"/>
              </a:solidFill>
              <a:latin typeface="+mj-lt"/>
            </a:endParaRPr>
          </a:p>
          <a:p>
            <a:pPr lvl="1">
              <a:lnSpc>
                <a:spcPct val="120000"/>
              </a:lnSpc>
              <a:spcBef>
                <a:spcPts val="0"/>
              </a:spcBef>
              <a:spcAft>
                <a:spcPts val="300"/>
              </a:spcAft>
              <a:defRPr/>
            </a:pPr>
            <a:r>
              <a:rPr lang="zh-TW" altLang="en-US" dirty="0">
                <a:solidFill>
                  <a:srgbClr val="002060"/>
                </a:solidFill>
                <a:latin typeface="+mj-lt"/>
              </a:rPr>
              <a:t>外用：角質穿透、成分包</a:t>
            </a:r>
            <a:r>
              <a:rPr lang="zh-TW" altLang="en-US" dirty="0" smtClean="0">
                <a:solidFill>
                  <a:srgbClr val="002060"/>
                </a:solidFill>
                <a:latin typeface="+mj-lt"/>
              </a:rPr>
              <a:t>覆</a:t>
            </a:r>
            <a:endParaRPr lang="en-US" altLang="zh-TW" dirty="0">
              <a:solidFill>
                <a:srgbClr val="002060"/>
              </a:solidFill>
              <a:latin typeface="+mj-lt"/>
            </a:endParaRPr>
          </a:p>
          <a:p>
            <a:pPr>
              <a:lnSpc>
                <a:spcPct val="120000"/>
              </a:lnSpc>
              <a:spcBef>
                <a:spcPts val="0"/>
              </a:spcBef>
              <a:spcAft>
                <a:spcPts val="300"/>
              </a:spcAft>
              <a:defRPr/>
            </a:pPr>
            <a:r>
              <a:rPr lang="zh-TW" altLang="en-US" dirty="0" smtClean="0">
                <a:latin typeface="+mj-lt"/>
              </a:rPr>
              <a:t>主要產品</a:t>
            </a:r>
            <a:endParaRPr lang="en-US" altLang="zh-TW" dirty="0" smtClean="0">
              <a:latin typeface="+mj-lt"/>
            </a:endParaRPr>
          </a:p>
          <a:p>
            <a:pPr lvl="1">
              <a:lnSpc>
                <a:spcPct val="120000"/>
              </a:lnSpc>
              <a:spcBef>
                <a:spcPts val="0"/>
              </a:spcBef>
              <a:spcAft>
                <a:spcPts val="300"/>
              </a:spcAft>
              <a:defRPr/>
            </a:pPr>
            <a:r>
              <a:rPr lang="zh-TW" altLang="en-US" dirty="0" smtClean="0">
                <a:solidFill>
                  <a:srgbClr val="002060"/>
                </a:solidFill>
                <a:latin typeface="+mj-lt"/>
              </a:rPr>
              <a:t>皮膚科 </a:t>
            </a:r>
            <a:r>
              <a:rPr lang="en-US" altLang="zh-TW" dirty="0" smtClean="0">
                <a:solidFill>
                  <a:srgbClr val="002060"/>
                </a:solidFill>
                <a:latin typeface="+mj-lt"/>
              </a:rPr>
              <a:t>Dermatology </a:t>
            </a:r>
            <a:endParaRPr lang="en-US" altLang="zh-TW" dirty="0">
              <a:solidFill>
                <a:srgbClr val="002060"/>
              </a:solidFill>
              <a:latin typeface="+mj-lt"/>
            </a:endParaRPr>
          </a:p>
          <a:p>
            <a:pPr lvl="1">
              <a:lnSpc>
                <a:spcPct val="120000"/>
              </a:lnSpc>
              <a:spcBef>
                <a:spcPts val="0"/>
              </a:spcBef>
              <a:spcAft>
                <a:spcPts val="300"/>
              </a:spcAft>
              <a:defRPr/>
            </a:pPr>
            <a:r>
              <a:rPr lang="zh-TW" altLang="en-US" dirty="0" smtClean="0">
                <a:solidFill>
                  <a:srgbClr val="002060"/>
                </a:solidFill>
                <a:latin typeface="+mj-lt"/>
              </a:rPr>
              <a:t>腎臟科 </a:t>
            </a:r>
            <a:r>
              <a:rPr lang="en-US" altLang="zh-TW" dirty="0" smtClean="0">
                <a:solidFill>
                  <a:srgbClr val="002060"/>
                </a:solidFill>
                <a:latin typeface="+mj-lt"/>
              </a:rPr>
              <a:t>Nephrology</a:t>
            </a:r>
          </a:p>
          <a:p>
            <a:pPr lvl="1">
              <a:lnSpc>
                <a:spcPct val="120000"/>
              </a:lnSpc>
              <a:spcBef>
                <a:spcPts val="0"/>
              </a:spcBef>
              <a:spcAft>
                <a:spcPts val="300"/>
              </a:spcAft>
              <a:defRPr/>
            </a:pPr>
            <a:r>
              <a:rPr lang="zh-TW" altLang="en-US" dirty="0" smtClean="0">
                <a:solidFill>
                  <a:srgbClr val="002060"/>
                </a:solidFill>
                <a:latin typeface="+mj-lt"/>
              </a:rPr>
              <a:t>泌尿科 </a:t>
            </a:r>
            <a:r>
              <a:rPr lang="en-US" altLang="zh-TW" dirty="0" smtClean="0">
                <a:solidFill>
                  <a:srgbClr val="002060"/>
                </a:solidFill>
                <a:latin typeface="+mj-lt"/>
              </a:rPr>
              <a:t>Urology </a:t>
            </a:r>
            <a:endParaRPr lang="en-US" altLang="zh-TW" dirty="0">
              <a:solidFill>
                <a:srgbClr val="002060"/>
              </a:solidFill>
              <a:latin typeface="+mj-lt"/>
            </a:endParaRPr>
          </a:p>
          <a:p>
            <a:pPr lvl="1">
              <a:lnSpc>
                <a:spcPct val="120000"/>
              </a:lnSpc>
              <a:spcBef>
                <a:spcPts val="0"/>
              </a:spcBef>
              <a:spcAft>
                <a:spcPts val="300"/>
              </a:spcAft>
              <a:defRPr/>
            </a:pPr>
            <a:r>
              <a:rPr lang="zh-TW" altLang="en-US" dirty="0" smtClean="0">
                <a:solidFill>
                  <a:srgbClr val="002060"/>
                </a:solidFill>
                <a:latin typeface="+mj-lt"/>
              </a:rPr>
              <a:t>一般科 </a:t>
            </a:r>
            <a:r>
              <a:rPr lang="en-US" altLang="zh-TW" dirty="0" smtClean="0">
                <a:solidFill>
                  <a:srgbClr val="002060"/>
                </a:solidFill>
                <a:latin typeface="+mj-lt"/>
              </a:rPr>
              <a:t>General </a:t>
            </a:r>
            <a:endParaRPr lang="en-US" altLang="zh-TW" dirty="0">
              <a:solidFill>
                <a:schemeClr val="tx1"/>
              </a:solidFill>
              <a:latin typeface="+mj-lt"/>
            </a:endParaRPr>
          </a:p>
          <a:p>
            <a:pPr>
              <a:spcBef>
                <a:spcPts val="600"/>
              </a:spcBef>
              <a:defRPr/>
            </a:pPr>
            <a:endParaRPr lang="zh-TW" altLang="en-US" u="sng" dirty="0">
              <a:latin typeface="+mj-lt"/>
            </a:endParaRPr>
          </a:p>
        </p:txBody>
      </p:sp>
      <p:sp>
        <p:nvSpPr>
          <p:cNvPr id="4" name="投影片編號版面配置區 3"/>
          <p:cNvSpPr>
            <a:spLocks noGrp="1"/>
          </p:cNvSpPr>
          <p:nvPr>
            <p:ph type="sldNum" sz="quarter" idx="12"/>
          </p:nvPr>
        </p:nvSpPr>
        <p:spPr>
          <a:xfrm>
            <a:off x="395536" y="6373496"/>
            <a:ext cx="432048" cy="365125"/>
          </a:xfrm>
        </p:spPr>
        <p:txBody>
          <a:bodyPr/>
          <a:lstStyle/>
          <a:p>
            <a:fld id="{2870E760-6688-4F3E-8C8D-461D3A053907}" type="slidenum">
              <a:rPr lang="zh-TW" altLang="en-US" smtClean="0"/>
              <a:pPr/>
              <a:t>12</a:t>
            </a:fld>
            <a:endParaRPr lang="zh-TW" altLang="en-US" dirty="0"/>
          </a:p>
        </p:txBody>
      </p:sp>
    </p:spTree>
    <p:extLst>
      <p:ext uri="{BB962C8B-B14F-4D97-AF65-F5344CB8AC3E}">
        <p14:creationId xmlns:p14="http://schemas.microsoft.com/office/powerpoint/2010/main" val="372208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6920189" y="5342877"/>
            <a:ext cx="2252850" cy="956270"/>
            <a:chOff x="6872063" y="5407045"/>
            <a:chExt cx="2252850" cy="956270"/>
          </a:xfrm>
        </p:grpSpPr>
        <p:pic>
          <p:nvPicPr>
            <p:cNvPr id="21" name="Picture 2" descr="http://www.pbf.com.tw/image/product/index/20131202084721297.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2063" y="5407045"/>
              <a:ext cx="924488" cy="9244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descr="http://www.pbf.com.tw/image/product/index/20131202085226548.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613"/>
            <a:stretch/>
          </p:blipFill>
          <p:spPr bwMode="auto">
            <a:xfrm>
              <a:off x="7751136" y="5438828"/>
              <a:ext cx="752413" cy="92448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www.pbf.com.tw/image/product/index/20131202085259561.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473"/>
            <a:stretch/>
          </p:blipFill>
          <p:spPr bwMode="auto">
            <a:xfrm>
              <a:off x="8330272" y="5431646"/>
              <a:ext cx="794641" cy="92448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標題 1"/>
          <p:cNvSpPr>
            <a:spLocks noGrp="1"/>
          </p:cNvSpPr>
          <p:nvPr>
            <p:ph type="title"/>
          </p:nvPr>
        </p:nvSpPr>
        <p:spPr/>
        <p:txBody>
          <a:bodyPr>
            <a:normAutofit/>
          </a:bodyPr>
          <a:lstStyle/>
          <a:p>
            <a:r>
              <a:rPr lang="zh-TW" altLang="en-US" sz="3200" dirty="0" smtClean="0"/>
              <a:t>感染控制 </a:t>
            </a:r>
            <a:r>
              <a:rPr lang="en-US" altLang="zh-TW" sz="3200" dirty="0"/>
              <a:t>Disinfection</a:t>
            </a:r>
            <a:endParaRPr lang="zh-TW" altLang="en-US" sz="3200" dirty="0"/>
          </a:p>
        </p:txBody>
      </p:sp>
      <p:sp>
        <p:nvSpPr>
          <p:cNvPr id="3" name="內容版面配置區 2"/>
          <p:cNvSpPr>
            <a:spLocks noGrp="1"/>
          </p:cNvSpPr>
          <p:nvPr>
            <p:ph idx="1"/>
          </p:nvPr>
        </p:nvSpPr>
        <p:spPr>
          <a:xfrm>
            <a:off x="395536" y="1556792"/>
            <a:ext cx="8208912" cy="4968271"/>
          </a:xfrm>
        </p:spPr>
        <p:txBody>
          <a:bodyPr>
            <a:noAutofit/>
          </a:bodyPr>
          <a:lstStyle/>
          <a:p>
            <a:pPr marL="342900" lvl="1" indent="-342900">
              <a:buClr>
                <a:srgbClr val="003366"/>
              </a:buClr>
              <a:buSzPct val="80000"/>
              <a:buFont typeface="Wingdings" pitchFamily="2" charset="2"/>
              <a:buChar char="l"/>
            </a:pPr>
            <a:r>
              <a:rPr lang="zh-TW" altLang="en-US" sz="2600" dirty="0" smtClean="0">
                <a:solidFill>
                  <a:schemeClr val="tx1"/>
                </a:solidFill>
                <a:latin typeface="+mj-lt"/>
              </a:rPr>
              <a:t>符合歐美台疾病管制中心</a:t>
            </a:r>
            <a:r>
              <a:rPr lang="en-US" altLang="zh-TW" sz="2600" dirty="0" smtClean="0">
                <a:solidFill>
                  <a:schemeClr val="tx1"/>
                </a:solidFill>
                <a:latin typeface="+mj-lt"/>
              </a:rPr>
              <a:t>CDC Guideline</a:t>
            </a:r>
            <a:r>
              <a:rPr lang="zh-TW" altLang="en-US" sz="2600" dirty="0" smtClean="0">
                <a:solidFill>
                  <a:schemeClr val="tx1"/>
                </a:solidFill>
                <a:latin typeface="+mj-lt"/>
              </a:rPr>
              <a:t>使用臨床驗證</a:t>
            </a:r>
            <a:endParaRPr lang="en-US" altLang="zh-TW" sz="2600" dirty="0" smtClean="0">
              <a:solidFill>
                <a:schemeClr val="tx1"/>
              </a:solidFill>
              <a:latin typeface="+mj-lt"/>
            </a:endParaRPr>
          </a:p>
          <a:p>
            <a:pPr lvl="1">
              <a:lnSpc>
                <a:spcPct val="110000"/>
              </a:lnSpc>
              <a:spcBef>
                <a:spcPts val="0"/>
              </a:spcBef>
              <a:spcAft>
                <a:spcPts val="300"/>
              </a:spcAft>
              <a:defRPr/>
            </a:pPr>
            <a:r>
              <a:rPr lang="zh-TW" altLang="en-US" dirty="0" smtClean="0">
                <a:solidFill>
                  <a:srgbClr val="002060"/>
                </a:solidFill>
                <a:latin typeface="+mj-lt"/>
              </a:rPr>
              <a:t>台大：術前消毒的感染率</a:t>
            </a:r>
            <a:endParaRPr lang="en-US" altLang="zh-TW" dirty="0" smtClean="0">
              <a:solidFill>
                <a:srgbClr val="002060"/>
              </a:solidFill>
              <a:latin typeface="+mj-lt"/>
            </a:endParaRPr>
          </a:p>
          <a:p>
            <a:pPr lvl="1">
              <a:lnSpc>
                <a:spcPct val="110000"/>
              </a:lnSpc>
              <a:spcBef>
                <a:spcPts val="0"/>
              </a:spcBef>
              <a:spcAft>
                <a:spcPts val="300"/>
              </a:spcAft>
              <a:defRPr/>
            </a:pPr>
            <a:r>
              <a:rPr lang="zh-TW" altLang="en-US" dirty="0" smtClean="0">
                <a:solidFill>
                  <a:srgbClr val="002060"/>
                </a:solidFill>
                <a:latin typeface="+mj-lt"/>
              </a:rPr>
              <a:t>全國各大醫院：健保支出年減少金額</a:t>
            </a:r>
            <a:endParaRPr lang="en-US" altLang="zh-TW" dirty="0" smtClean="0">
              <a:solidFill>
                <a:srgbClr val="002060"/>
              </a:solidFill>
              <a:latin typeface="+mj-lt"/>
            </a:endParaRPr>
          </a:p>
          <a:p>
            <a:pPr lvl="1">
              <a:lnSpc>
                <a:spcPct val="110000"/>
              </a:lnSpc>
              <a:spcBef>
                <a:spcPts val="0"/>
              </a:spcBef>
              <a:spcAft>
                <a:spcPts val="300"/>
              </a:spcAft>
              <a:defRPr/>
            </a:pPr>
            <a:r>
              <a:rPr lang="zh-TW" altLang="en-US" dirty="0" smtClean="0">
                <a:solidFill>
                  <a:srgbClr val="002060"/>
                </a:solidFill>
                <a:latin typeface="+mj-lt"/>
              </a:rPr>
              <a:t>尿道感染率降低</a:t>
            </a:r>
            <a:endParaRPr lang="en-US" altLang="zh-TW" dirty="0" smtClean="0">
              <a:solidFill>
                <a:srgbClr val="002060"/>
              </a:solidFill>
              <a:latin typeface="+mj-lt"/>
            </a:endParaRPr>
          </a:p>
          <a:p>
            <a:pPr marL="342900" lvl="1" indent="-342900">
              <a:lnSpc>
                <a:spcPct val="110000"/>
              </a:lnSpc>
              <a:spcBef>
                <a:spcPts val="600"/>
              </a:spcBef>
              <a:spcAft>
                <a:spcPts val="300"/>
              </a:spcAft>
              <a:buClr>
                <a:srgbClr val="003366"/>
              </a:buClr>
              <a:buSzPct val="80000"/>
              <a:buFont typeface="Wingdings" pitchFamily="2" charset="2"/>
              <a:buChar char="l"/>
              <a:defRPr/>
            </a:pPr>
            <a:r>
              <a:rPr lang="zh-TW" altLang="en-US" sz="2600" dirty="0" smtClean="0">
                <a:solidFill>
                  <a:schemeClr val="tx1"/>
                </a:solidFill>
                <a:latin typeface="+mj-lt"/>
              </a:rPr>
              <a:t>產品線專業完整，</a:t>
            </a:r>
            <a:r>
              <a:rPr lang="zh-TW" altLang="en-US" sz="2600" dirty="0">
                <a:solidFill>
                  <a:schemeClr val="tx1"/>
                </a:solidFill>
              </a:rPr>
              <a:t>全台</a:t>
            </a:r>
            <a:r>
              <a:rPr lang="en-US" altLang="zh-TW" sz="2600" dirty="0">
                <a:solidFill>
                  <a:schemeClr val="tx1"/>
                </a:solidFill>
              </a:rPr>
              <a:t>90%</a:t>
            </a:r>
            <a:r>
              <a:rPr lang="zh-TW" altLang="en-US" sz="2600" dirty="0">
                <a:solidFill>
                  <a:schemeClr val="tx1"/>
                </a:solidFill>
              </a:rPr>
              <a:t>醫學中心信任選用 </a:t>
            </a:r>
            <a:r>
              <a:rPr lang="en-US" altLang="zh-TW" sz="2600" dirty="0">
                <a:solidFill>
                  <a:schemeClr val="tx1"/>
                </a:solidFill>
              </a:rPr>
              <a:t> </a:t>
            </a:r>
            <a:endParaRPr lang="en-US" altLang="zh-TW" sz="2600" dirty="0" smtClean="0">
              <a:solidFill>
                <a:schemeClr val="tx1"/>
              </a:solidFill>
              <a:latin typeface="+mj-lt"/>
            </a:endParaRPr>
          </a:p>
          <a:p>
            <a:pPr marL="742950" lvl="2" indent="-342900">
              <a:buClr>
                <a:srgbClr val="0070C0"/>
              </a:buClr>
              <a:buSzPct val="80000"/>
              <a:buFont typeface="Wingdings" pitchFamily="2" charset="2"/>
              <a:buChar char="p"/>
            </a:pPr>
            <a:r>
              <a:rPr lang="zh-TW" altLang="en-US" sz="2400" b="1" dirty="0" smtClean="0">
                <a:solidFill>
                  <a:srgbClr val="002060"/>
                </a:solidFill>
                <a:latin typeface="+mj-lt"/>
              </a:rPr>
              <a:t>醫護人員手部</a:t>
            </a:r>
            <a:r>
              <a:rPr lang="en-US" altLang="zh-TW" sz="2400" b="1" dirty="0" smtClean="0">
                <a:solidFill>
                  <a:srgbClr val="002060"/>
                </a:solidFill>
                <a:latin typeface="+mj-lt"/>
              </a:rPr>
              <a:t>(</a:t>
            </a:r>
            <a:r>
              <a:rPr lang="zh-TW" altLang="en-US" sz="2400" b="1" dirty="0" smtClean="0">
                <a:solidFill>
                  <a:srgbClr val="002060"/>
                </a:solidFill>
                <a:latin typeface="+mj-lt"/>
              </a:rPr>
              <a:t>清潔、消毒</a:t>
            </a:r>
            <a:r>
              <a:rPr lang="en-US" altLang="zh-TW" sz="2400" b="1" dirty="0" smtClean="0">
                <a:solidFill>
                  <a:srgbClr val="002060"/>
                </a:solidFill>
                <a:latin typeface="+mj-lt"/>
              </a:rPr>
              <a:t>)</a:t>
            </a:r>
          </a:p>
          <a:p>
            <a:pPr marL="742950" lvl="2" indent="-342900">
              <a:buClr>
                <a:srgbClr val="0070C0"/>
              </a:buClr>
              <a:buSzPct val="80000"/>
              <a:buFont typeface="Wingdings" pitchFamily="2" charset="2"/>
              <a:buChar char="p"/>
            </a:pPr>
            <a:r>
              <a:rPr lang="zh-TW" altLang="en-US" sz="2400" b="1" dirty="0" smtClean="0">
                <a:solidFill>
                  <a:srgbClr val="002060"/>
                </a:solidFill>
                <a:latin typeface="+mj-lt"/>
              </a:rPr>
              <a:t>病人皮膚及傷口</a:t>
            </a:r>
            <a:r>
              <a:rPr lang="en-US" altLang="zh-TW" sz="2400" b="1" dirty="0">
                <a:solidFill>
                  <a:srgbClr val="002060"/>
                </a:solidFill>
              </a:rPr>
              <a:t>(</a:t>
            </a:r>
            <a:r>
              <a:rPr lang="zh-TW" altLang="en-US" sz="2400" b="1" dirty="0">
                <a:solidFill>
                  <a:srgbClr val="002060"/>
                </a:solidFill>
              </a:rPr>
              <a:t>清潔、消毒</a:t>
            </a:r>
            <a:r>
              <a:rPr lang="en-US" altLang="zh-TW" sz="2400" b="1" dirty="0">
                <a:solidFill>
                  <a:srgbClr val="002060"/>
                </a:solidFill>
              </a:rPr>
              <a:t>)</a:t>
            </a:r>
          </a:p>
          <a:p>
            <a:pPr marL="742950" lvl="2" indent="-342900">
              <a:buClr>
                <a:srgbClr val="0070C0"/>
              </a:buClr>
              <a:buSzPct val="80000"/>
              <a:buFont typeface="Wingdings" pitchFamily="2" charset="2"/>
              <a:buChar char="p"/>
            </a:pPr>
            <a:r>
              <a:rPr lang="zh-TW" altLang="en-US" sz="2400" b="1" dirty="0" smtClean="0">
                <a:solidFill>
                  <a:srgbClr val="002060"/>
                </a:solidFill>
                <a:latin typeface="+mj-lt"/>
              </a:rPr>
              <a:t>醫療器</a:t>
            </a:r>
            <a:r>
              <a:rPr lang="zh-TW" altLang="en-US" sz="2400" b="1" dirty="0">
                <a:solidFill>
                  <a:srgbClr val="002060"/>
                </a:solidFill>
                <a:latin typeface="+mj-lt"/>
              </a:rPr>
              <a:t>械</a:t>
            </a:r>
            <a:r>
              <a:rPr lang="zh-TW" altLang="en-US" sz="2400" b="1" dirty="0" smtClean="0">
                <a:solidFill>
                  <a:srgbClr val="002060"/>
                </a:solidFill>
                <a:latin typeface="+mj-lt"/>
              </a:rPr>
              <a:t>的滅菌</a:t>
            </a:r>
            <a:endParaRPr lang="en-US" altLang="zh-TW" sz="2400" b="1" dirty="0" smtClean="0">
              <a:solidFill>
                <a:srgbClr val="002060"/>
              </a:solidFill>
              <a:latin typeface="+mj-lt"/>
            </a:endParaRPr>
          </a:p>
          <a:p>
            <a:pPr marL="742950" lvl="2" indent="-342900">
              <a:buClr>
                <a:srgbClr val="0070C0"/>
              </a:buClr>
              <a:buSzPct val="80000"/>
              <a:buFont typeface="Wingdings" pitchFamily="2" charset="2"/>
              <a:buChar char="p"/>
            </a:pPr>
            <a:r>
              <a:rPr lang="zh-TW" altLang="en-US" sz="2400" b="1" dirty="0" smtClean="0">
                <a:solidFill>
                  <a:srgbClr val="002060"/>
                </a:solidFill>
                <a:latin typeface="+mj-lt"/>
              </a:rPr>
              <a:t>經濟動物</a:t>
            </a:r>
            <a:r>
              <a:rPr lang="en-US" altLang="zh-TW" sz="2400" b="1" dirty="0" smtClean="0">
                <a:solidFill>
                  <a:srgbClr val="002060"/>
                </a:solidFill>
                <a:latin typeface="+mj-lt"/>
              </a:rPr>
              <a:t>(</a:t>
            </a:r>
            <a:r>
              <a:rPr lang="zh-TW" altLang="en-US" sz="2400" b="1" dirty="0" smtClean="0">
                <a:solidFill>
                  <a:srgbClr val="002060"/>
                </a:solidFill>
                <a:latin typeface="+mj-lt"/>
              </a:rPr>
              <a:t>家畜、家禽、水產</a:t>
            </a:r>
            <a:r>
              <a:rPr lang="en-US" altLang="zh-TW" sz="2400" b="1" dirty="0" smtClean="0">
                <a:solidFill>
                  <a:srgbClr val="002060"/>
                </a:solidFill>
                <a:latin typeface="+mj-lt"/>
              </a:rPr>
              <a:t>)</a:t>
            </a:r>
            <a:r>
              <a:rPr lang="zh-TW" altLang="en-US" sz="2400" b="1" dirty="0" smtClean="0">
                <a:solidFill>
                  <a:srgbClr val="002060"/>
                </a:solidFill>
                <a:latin typeface="+mj-lt"/>
              </a:rPr>
              <a:t>與寵物的消毒</a:t>
            </a:r>
            <a:endParaRPr lang="en-US" altLang="zh-TW" sz="2400" b="1" dirty="0" smtClean="0">
              <a:solidFill>
                <a:srgbClr val="002060"/>
              </a:solidFill>
              <a:latin typeface="+mj-lt"/>
            </a:endParaRPr>
          </a:p>
          <a:p>
            <a:pPr marL="742950" lvl="2" indent="-342900">
              <a:buClr>
                <a:srgbClr val="0070C0"/>
              </a:buClr>
              <a:buSzPct val="80000"/>
              <a:buFont typeface="Wingdings" pitchFamily="2" charset="2"/>
              <a:buChar char="p"/>
            </a:pPr>
            <a:r>
              <a:rPr lang="zh-TW" altLang="en-US" sz="2400" b="1" dirty="0" smtClean="0">
                <a:solidFill>
                  <a:srgbClr val="002060"/>
                </a:solidFill>
                <a:latin typeface="+mj-lt"/>
              </a:rPr>
              <a:t>長照病患皮膚</a:t>
            </a:r>
            <a:r>
              <a:rPr lang="en-US" altLang="zh-TW" sz="2400" b="1" dirty="0">
                <a:solidFill>
                  <a:srgbClr val="002060"/>
                </a:solidFill>
              </a:rPr>
              <a:t>(</a:t>
            </a:r>
            <a:r>
              <a:rPr lang="zh-TW" altLang="en-US" sz="2400" b="1" dirty="0">
                <a:solidFill>
                  <a:srgbClr val="002060"/>
                </a:solidFill>
              </a:rPr>
              <a:t>清潔、消毒</a:t>
            </a:r>
            <a:r>
              <a:rPr lang="en-US" altLang="zh-TW" sz="2400" b="1" dirty="0">
                <a:solidFill>
                  <a:srgbClr val="002060"/>
                </a:solidFill>
              </a:rPr>
              <a:t>)</a:t>
            </a:r>
          </a:p>
          <a:p>
            <a:pPr marL="742950" lvl="2" indent="-342900">
              <a:buClr>
                <a:srgbClr val="0070C0"/>
              </a:buClr>
              <a:buSzPct val="80000"/>
              <a:buFont typeface="Wingdings" pitchFamily="2" charset="2"/>
              <a:buChar char="p"/>
            </a:pPr>
            <a:r>
              <a:rPr lang="zh-TW" altLang="en-US" sz="2400" b="1" dirty="0" smtClean="0">
                <a:solidFill>
                  <a:srgbClr val="002060"/>
                </a:solidFill>
                <a:latin typeface="+mj-lt"/>
              </a:rPr>
              <a:t>生活環境消毒</a:t>
            </a:r>
            <a:r>
              <a:rPr lang="en-US" altLang="zh-TW" sz="2400" b="1" dirty="0" smtClean="0">
                <a:solidFill>
                  <a:srgbClr val="002060"/>
                </a:solidFill>
                <a:latin typeface="+mj-lt"/>
              </a:rPr>
              <a:t>(</a:t>
            </a:r>
            <a:r>
              <a:rPr lang="zh-TW" altLang="en-US" sz="2400" b="1" dirty="0" smtClean="0">
                <a:solidFill>
                  <a:srgbClr val="002060"/>
                </a:solidFill>
                <a:latin typeface="+mj-lt"/>
              </a:rPr>
              <a:t>食</a:t>
            </a:r>
            <a:r>
              <a:rPr lang="zh-TW" altLang="en-US" sz="2400" b="1" dirty="0">
                <a:solidFill>
                  <a:srgbClr val="002060"/>
                </a:solidFill>
                <a:latin typeface="+mj-lt"/>
              </a:rPr>
              <a:t>、衣、住、</a:t>
            </a:r>
            <a:r>
              <a:rPr lang="zh-TW" altLang="en-US" sz="2400" b="1" dirty="0" smtClean="0">
                <a:solidFill>
                  <a:srgbClr val="002060"/>
                </a:solidFill>
                <a:latin typeface="+mj-lt"/>
              </a:rPr>
              <a:t>行</a:t>
            </a:r>
            <a:r>
              <a:rPr lang="en-US" altLang="zh-TW" sz="2400" b="1" dirty="0" smtClean="0">
                <a:solidFill>
                  <a:srgbClr val="002060"/>
                </a:solidFill>
                <a:latin typeface="+mj-lt"/>
              </a:rPr>
              <a:t>)</a:t>
            </a:r>
            <a:endParaRPr lang="zh-TW" altLang="en-US" sz="2400" b="1" dirty="0">
              <a:solidFill>
                <a:srgbClr val="002060"/>
              </a:solidFill>
              <a:latin typeface="+mj-lt"/>
            </a:endParaRPr>
          </a:p>
          <a:p>
            <a:pPr marL="742950" lvl="2" indent="-342900">
              <a:buClr>
                <a:srgbClr val="0070C0"/>
              </a:buClr>
              <a:buSzPct val="80000"/>
              <a:buFont typeface="Wingdings" pitchFamily="2" charset="2"/>
              <a:buChar char="p"/>
            </a:pPr>
            <a:endParaRPr lang="en-US" altLang="zh-TW" sz="2200" dirty="0">
              <a:solidFill>
                <a:srgbClr val="002060"/>
              </a:solidFill>
              <a:latin typeface="+mj-lt"/>
            </a:endParaRPr>
          </a:p>
        </p:txBody>
      </p:sp>
      <p:sp>
        <p:nvSpPr>
          <p:cNvPr id="4" name="投影片編號版面配置區 3"/>
          <p:cNvSpPr>
            <a:spLocks noGrp="1"/>
          </p:cNvSpPr>
          <p:nvPr>
            <p:ph type="sldNum" sz="quarter" idx="12"/>
          </p:nvPr>
        </p:nvSpPr>
        <p:spPr>
          <a:xfrm>
            <a:off x="323528" y="6373496"/>
            <a:ext cx="432048" cy="365125"/>
          </a:xfrm>
        </p:spPr>
        <p:txBody>
          <a:bodyPr/>
          <a:lstStyle/>
          <a:p>
            <a:fld id="{2870E760-6688-4F3E-8C8D-461D3A053907}" type="slidenum">
              <a:rPr lang="zh-TW" altLang="en-US" smtClean="0"/>
              <a:pPr/>
              <a:t>13</a:t>
            </a:fld>
            <a:endParaRPr lang="zh-TW" altLang="en-US" dirty="0"/>
          </a:p>
        </p:txBody>
      </p:sp>
      <p:grpSp>
        <p:nvGrpSpPr>
          <p:cNvPr id="6" name="群組 5"/>
          <p:cNvGrpSpPr/>
          <p:nvPr/>
        </p:nvGrpSpPr>
        <p:grpSpPr>
          <a:xfrm>
            <a:off x="7442249" y="4088679"/>
            <a:ext cx="1466437" cy="1134783"/>
            <a:chOff x="7097400" y="133977"/>
            <a:chExt cx="1893365" cy="1278798"/>
          </a:xfrm>
        </p:grpSpPr>
        <p:pic>
          <p:nvPicPr>
            <p:cNvPr id="18" name="圖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570291" y="164852"/>
              <a:ext cx="759981" cy="1247923"/>
            </a:xfrm>
            <a:prstGeom prst="rect">
              <a:avLst/>
            </a:prstGeom>
          </p:spPr>
        </p:pic>
        <p:pic>
          <p:nvPicPr>
            <p:cNvPr id="19" name="圖片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382834" y="209313"/>
              <a:ext cx="607931" cy="1159002"/>
            </a:xfrm>
            <a:prstGeom prst="rect">
              <a:avLst/>
            </a:prstGeom>
          </p:spPr>
        </p:pic>
        <p:pic>
          <p:nvPicPr>
            <p:cNvPr id="20" name="圖片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097400" y="133977"/>
              <a:ext cx="442974" cy="1209257"/>
            </a:xfrm>
            <a:prstGeom prst="rect">
              <a:avLst/>
            </a:prstGeom>
          </p:spPr>
        </p:pic>
      </p:grpSp>
    </p:spTree>
    <p:extLst>
      <p:ext uri="{BB962C8B-B14F-4D97-AF65-F5344CB8AC3E}">
        <p14:creationId xmlns:p14="http://schemas.microsoft.com/office/powerpoint/2010/main" val="4160816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smtClean="0"/>
              <a:t>延緩老化 </a:t>
            </a:r>
            <a:r>
              <a:rPr lang="en-US" altLang="zh-TW" dirty="0" smtClean="0"/>
              <a:t>Anti-aging</a:t>
            </a:r>
            <a:r>
              <a:rPr lang="en-US" altLang="zh-TW" dirty="0"/>
              <a:t/>
            </a:r>
            <a:br>
              <a:rPr lang="en-US" altLang="zh-TW" dirty="0"/>
            </a:br>
            <a:r>
              <a:rPr lang="zh-TW" altLang="en-US" sz="2700" dirty="0">
                <a:solidFill>
                  <a:srgbClr val="FF0000"/>
                </a:solidFill>
              </a:rPr>
              <a:t>藥</a:t>
            </a:r>
            <a:r>
              <a:rPr lang="zh-TW" altLang="en-US" sz="2700" dirty="0" smtClean="0">
                <a:solidFill>
                  <a:srgbClr val="FF0000"/>
                </a:solidFill>
              </a:rPr>
              <a:t>妝</a:t>
            </a:r>
            <a:r>
              <a:rPr lang="en-US" altLang="zh-TW" sz="2700" dirty="0" smtClean="0">
                <a:solidFill>
                  <a:srgbClr val="FF0000"/>
                </a:solidFill>
              </a:rPr>
              <a:t>(Cosmeceuticals) &amp;</a:t>
            </a:r>
            <a:r>
              <a:rPr lang="zh-TW" altLang="en-US" sz="2700" dirty="0" smtClean="0">
                <a:solidFill>
                  <a:srgbClr val="FF0000"/>
                </a:solidFill>
              </a:rPr>
              <a:t>保健</a:t>
            </a:r>
            <a:r>
              <a:rPr lang="en-US" altLang="zh-TW" sz="2700" dirty="0">
                <a:solidFill>
                  <a:srgbClr val="FF0000"/>
                </a:solidFill>
              </a:rPr>
              <a:t>(</a:t>
            </a:r>
            <a:r>
              <a:rPr lang="en-US" altLang="zh-TW" sz="2700" dirty="0" smtClean="0">
                <a:solidFill>
                  <a:srgbClr val="FF0000"/>
                </a:solidFill>
              </a:rPr>
              <a:t>Nutraceuticals) </a:t>
            </a:r>
            <a:endParaRPr lang="zh-TW" altLang="en-US" sz="3100" dirty="0">
              <a:solidFill>
                <a:srgbClr val="FF0000"/>
              </a:solidFill>
            </a:endParaRPr>
          </a:p>
        </p:txBody>
      </p:sp>
      <p:sp>
        <p:nvSpPr>
          <p:cNvPr id="3" name="內容版面配置區 2"/>
          <p:cNvSpPr>
            <a:spLocks noGrp="1"/>
          </p:cNvSpPr>
          <p:nvPr>
            <p:ph idx="1"/>
          </p:nvPr>
        </p:nvSpPr>
        <p:spPr/>
        <p:txBody>
          <a:bodyPr>
            <a:normAutofit/>
          </a:bodyPr>
          <a:lstStyle/>
          <a:p>
            <a:r>
              <a:rPr lang="zh-TW" altLang="en-US" dirty="0" smtClean="0"/>
              <a:t>應用新藥研發的規格開發非藥品</a:t>
            </a:r>
            <a:r>
              <a:rPr lang="en-US" altLang="zh-TW" dirty="0" smtClean="0"/>
              <a:t>(</a:t>
            </a:r>
            <a:r>
              <a:rPr lang="zh-TW" altLang="en-US" dirty="0" smtClean="0"/>
              <a:t>藥妝、保健</a:t>
            </a:r>
            <a:r>
              <a:rPr lang="en-US" altLang="zh-TW" dirty="0" smtClean="0"/>
              <a:t>)</a:t>
            </a:r>
          </a:p>
          <a:p>
            <a:r>
              <a:rPr lang="zh-TW" altLang="en-US" dirty="0" smtClean="0"/>
              <a:t>化妝品廠規格：自願性化妝品</a:t>
            </a:r>
            <a:r>
              <a:rPr lang="en-US" altLang="zh-TW" dirty="0" smtClean="0"/>
              <a:t>GMP</a:t>
            </a:r>
          </a:p>
          <a:p>
            <a:r>
              <a:rPr lang="zh-TW" altLang="en-US" dirty="0" smtClean="0"/>
              <a:t>多種產品通過衛福部認證：藥用化妝品規格</a:t>
            </a:r>
            <a:endParaRPr lang="en-US" altLang="zh-TW" dirty="0" smtClean="0"/>
          </a:p>
          <a:p>
            <a:r>
              <a:rPr lang="zh-TW" altLang="en-US" dirty="0" smtClean="0"/>
              <a:t>系列產品</a:t>
            </a:r>
            <a:endParaRPr lang="en-US" altLang="zh-TW" dirty="0" smtClean="0"/>
          </a:p>
          <a:p>
            <a:endParaRPr lang="en-US" altLang="zh-TW" dirty="0" smtClean="0"/>
          </a:p>
        </p:txBody>
      </p:sp>
      <p:sp>
        <p:nvSpPr>
          <p:cNvPr id="4" name="矩形 3"/>
          <p:cNvSpPr/>
          <p:nvPr/>
        </p:nvSpPr>
        <p:spPr>
          <a:xfrm>
            <a:off x="983911" y="3573016"/>
            <a:ext cx="3006100" cy="1361504"/>
          </a:xfrm>
          <a:prstGeom prst="rect">
            <a:avLst/>
          </a:prstGeom>
          <a:noFill/>
          <a:ln w="285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FF0000"/>
                </a:solidFill>
                <a:latin typeface="微軟正黑體" panose="020B0604030504040204" pitchFamily="34" charset="-120"/>
                <a:ea typeface="微軟正黑體" panose="020B0604030504040204" pitchFamily="34" charset="-120"/>
              </a:rPr>
              <a:t>皮膚疾病的輔助產品</a:t>
            </a:r>
            <a:endParaRPr lang="en-US" altLang="zh-TW" b="1" dirty="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敏感</a:t>
            </a:r>
            <a:r>
              <a:rPr lang="zh-TW" altLang="en-US" b="1" dirty="0" smtClean="0">
                <a:solidFill>
                  <a:schemeClr val="tx1"/>
                </a:solidFill>
                <a:latin typeface="微軟正黑體" panose="020B0604030504040204" pitchFamily="34" charset="-120"/>
                <a:ea typeface="微軟正黑體" panose="020B0604030504040204" pitchFamily="34" charset="-120"/>
              </a:rPr>
              <a:t>搔癢</a:t>
            </a:r>
            <a:r>
              <a:rPr lang="en-US" altLang="zh-TW"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tx1"/>
                </a:solidFill>
                <a:latin typeface="微軟正黑體" panose="020B0604030504040204" pitchFamily="34" charset="-120"/>
                <a:ea typeface="微軟正黑體" panose="020B0604030504040204" pitchFamily="34" charset="-120"/>
              </a:rPr>
              <a:t>復旦大學</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預防</a:t>
            </a:r>
            <a:r>
              <a:rPr lang="zh-TW" altLang="en-US" b="1" dirty="0" smtClean="0">
                <a:solidFill>
                  <a:schemeClr val="tx1"/>
                </a:solidFill>
                <a:latin typeface="微軟正黑體" panose="020B0604030504040204" pitchFamily="34" charset="-120"/>
                <a:ea typeface="微軟正黑體" panose="020B0604030504040204" pitchFamily="34" charset="-120"/>
              </a:rPr>
              <a:t>落髮</a:t>
            </a:r>
            <a:r>
              <a:rPr lang="en-US" altLang="zh-TW"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tx1"/>
                </a:solidFill>
                <a:latin typeface="微軟正黑體" panose="020B0604030504040204" pitchFamily="34" charset="-120"/>
                <a:ea typeface="微軟正黑體" panose="020B0604030504040204" pitchFamily="34" charset="-120"/>
              </a:rPr>
              <a:t>北京大學、  </a:t>
            </a:r>
          </a:p>
          <a:p>
            <a:r>
              <a:rPr lang="en-US" altLang="zh-TW" b="1" dirty="0" smtClean="0">
                <a:solidFill>
                  <a:schemeClr val="tx1"/>
                </a:solidFill>
                <a:latin typeface="微軟正黑體" panose="020B0604030504040204" pitchFamily="34" charset="-120"/>
                <a:ea typeface="微軟正黑體" panose="020B0604030504040204" pitchFamily="34" charset="-120"/>
              </a:rPr>
              <a:t>                         </a:t>
            </a:r>
            <a:r>
              <a:rPr lang="zh-TW" altLang="en-US" b="1" dirty="0" smtClean="0">
                <a:solidFill>
                  <a:schemeClr val="tx1"/>
                </a:solidFill>
                <a:latin typeface="微軟正黑體" panose="020B0604030504040204" pitchFamily="34" charset="-120"/>
                <a:ea typeface="微軟正黑體" panose="020B0604030504040204" pitchFamily="34" charset="-120"/>
              </a:rPr>
              <a:t>台灣大學</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983911" y="5134484"/>
            <a:ext cx="3006100" cy="1361504"/>
          </a:xfrm>
          <a:prstGeom prst="rect">
            <a:avLst/>
          </a:prstGeom>
          <a:noFill/>
          <a:ln w="285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FF0000"/>
                </a:solidFill>
                <a:latin typeface="微軟正黑體" panose="020B0604030504040204" pitchFamily="34" charset="-120"/>
                <a:ea typeface="微軟正黑體" panose="020B0604030504040204" pitchFamily="34" charset="-120"/>
              </a:rPr>
              <a:t>居家確效保養</a:t>
            </a:r>
          </a:p>
          <a:p>
            <a:pPr marL="285750" indent="-285750">
              <a:buFont typeface="Arial" panose="020B0604020202020204" pitchFamily="34" charset="0"/>
              <a:buChar char="•"/>
            </a:pPr>
            <a:r>
              <a:rPr lang="zh-TW" altLang="en-US" b="1" dirty="0" smtClean="0">
                <a:solidFill>
                  <a:schemeClr val="tx1"/>
                </a:solidFill>
                <a:latin typeface="微軟正黑體" panose="020B0604030504040204" pitchFamily="34" charset="-120"/>
                <a:ea typeface="微軟正黑體" panose="020B0604030504040204" pitchFamily="34" charset="-120"/>
              </a:rPr>
              <a:t>減少紋路</a:t>
            </a:r>
            <a:r>
              <a:rPr lang="en-US" altLang="zh-TW"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tx1"/>
                </a:solidFill>
                <a:latin typeface="微軟正黑體" panose="020B0604030504040204" pitchFamily="34" charset="-120"/>
                <a:ea typeface="微軟正黑體" panose="020B0604030504040204" pitchFamily="34" charset="-120"/>
              </a:rPr>
              <a:t>台灣大學</a:t>
            </a:r>
            <a:endParaRPr lang="en-US" altLang="zh-TW"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smtClean="0">
                <a:solidFill>
                  <a:schemeClr val="tx1"/>
                </a:solidFill>
                <a:latin typeface="微軟正黑體" panose="020B0604030504040204" pitchFamily="34" charset="-120"/>
                <a:ea typeface="微軟正黑體" panose="020B0604030504040204" pitchFamily="34" charset="-120"/>
              </a:rPr>
              <a:t>細緻皮膚</a:t>
            </a:r>
            <a:r>
              <a:rPr lang="en-US" altLang="zh-TW"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tx1"/>
                </a:solidFill>
                <a:latin typeface="微軟正黑體" panose="020B0604030504040204" pitchFamily="34" charset="-120"/>
                <a:ea typeface="微軟正黑體" panose="020B0604030504040204" pitchFamily="34" charset="-120"/>
              </a:rPr>
              <a:t>台灣大學</a:t>
            </a:r>
            <a:endParaRPr lang="en-US" altLang="zh-TW" b="1" dirty="0" smtClean="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smtClean="0">
                <a:solidFill>
                  <a:schemeClr val="tx1"/>
                </a:solidFill>
                <a:latin typeface="微軟正黑體" panose="020B0604030504040204" pitchFamily="34" charset="-120"/>
                <a:ea typeface="微軟正黑體" panose="020B0604030504040204" pitchFamily="34" charset="-120"/>
              </a:rPr>
              <a:t>抑菌清潔</a:t>
            </a:r>
            <a:r>
              <a:rPr lang="en-US" altLang="zh-TW"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tx1"/>
                </a:solidFill>
                <a:latin typeface="微軟正黑體" panose="020B0604030504040204" pitchFamily="34" charset="-120"/>
                <a:ea typeface="微軟正黑體" panose="020B0604030504040204" pitchFamily="34" charset="-120"/>
              </a:rPr>
              <a:t>北京中醫大</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211960" y="3573016"/>
            <a:ext cx="3006100" cy="1361504"/>
          </a:xfrm>
          <a:prstGeom prst="rect">
            <a:avLst/>
          </a:prstGeom>
          <a:noFill/>
          <a:ln w="285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a:solidFill>
                  <a:srgbClr val="FF0000"/>
                </a:solidFill>
                <a:latin typeface="微軟正黑體" panose="020B0604030504040204" pitchFamily="34" charset="-120"/>
                <a:ea typeface="微軟正黑體" panose="020B0604030504040204" pitchFamily="34" charset="-120"/>
              </a:rPr>
              <a:t>醫美微創手術輔助產品</a:t>
            </a:r>
          </a:p>
          <a:p>
            <a:pPr marL="285750" indent="-285750">
              <a:buFont typeface="Arial" panose="020B0604020202020204" pitchFamily="34" charset="0"/>
              <a:buChar char="•"/>
            </a:pPr>
            <a:r>
              <a:rPr lang="zh-TW" altLang="en-US" b="1" dirty="0">
                <a:solidFill>
                  <a:schemeClr val="tx1"/>
                </a:solidFill>
                <a:latin typeface="微軟正黑體" panose="020B0604030504040204" pitchFamily="34" charset="-120"/>
                <a:ea typeface="微軟正黑體" panose="020B0604030504040204" pitchFamily="34" charset="-120"/>
              </a:rPr>
              <a:t>降低</a:t>
            </a:r>
            <a:r>
              <a:rPr lang="zh-TW" altLang="en-US" b="1" dirty="0" smtClean="0">
                <a:solidFill>
                  <a:schemeClr val="tx1"/>
                </a:solidFill>
                <a:latin typeface="微軟正黑體" panose="020B0604030504040204" pitchFamily="34" charset="-120"/>
                <a:ea typeface="微軟正黑體" panose="020B0604030504040204" pitchFamily="34" charset="-120"/>
              </a:rPr>
              <a:t>紅腫：台灣大學</a:t>
            </a:r>
            <a:endParaRPr lang="zh-TW" altLang="en-US" b="1" dirty="0">
              <a:solidFill>
                <a:schemeClr val="tx1"/>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smtClean="0">
                <a:solidFill>
                  <a:schemeClr val="tx1"/>
                </a:solidFill>
                <a:latin typeface="微軟正黑體" panose="020B0604030504040204" pitchFamily="34" charset="-120"/>
                <a:ea typeface="微軟正黑體" panose="020B0604030504040204" pitchFamily="34" charset="-120"/>
              </a:rPr>
              <a:t>快速癒合：西安四軍大</a:t>
            </a:r>
            <a:endParaRPr lang="zh-TW" altLang="en-US" b="1" dirty="0">
              <a:solidFill>
                <a:schemeClr val="tx1"/>
              </a:solidFill>
              <a:latin typeface="微軟正黑體" panose="020B0604030504040204" pitchFamily="34" charset="-120"/>
              <a:ea typeface="微軟正黑體" panose="020B0604030504040204" pitchFamily="34" charset="-120"/>
            </a:endParaRPr>
          </a:p>
        </p:txBody>
      </p:sp>
      <p:sp>
        <p:nvSpPr>
          <p:cNvPr id="7" name="矩形 6"/>
          <p:cNvSpPr/>
          <p:nvPr/>
        </p:nvSpPr>
        <p:spPr>
          <a:xfrm>
            <a:off x="4211960" y="5134484"/>
            <a:ext cx="3006100" cy="1361504"/>
          </a:xfrm>
          <a:prstGeom prst="rect">
            <a:avLst/>
          </a:prstGeom>
          <a:noFill/>
          <a:ln w="28575">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b="1" dirty="0" smtClean="0">
                <a:solidFill>
                  <a:srgbClr val="FF0000"/>
                </a:solidFill>
                <a:latin typeface="微軟正黑體" panose="020B0604030504040204" pitchFamily="34" charset="-120"/>
                <a:ea typeface="微軟正黑體" panose="020B0604030504040204" pitchFamily="34" charset="-120"/>
              </a:rPr>
              <a:t>生理保健</a:t>
            </a:r>
            <a:endParaRPr lang="en-US" altLang="zh-TW" b="1" dirty="0" smtClean="0">
              <a:solidFill>
                <a:srgbClr val="FF0000"/>
              </a:solidFill>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smtClean="0">
                <a:solidFill>
                  <a:schemeClr val="tx1"/>
                </a:solidFill>
                <a:latin typeface="微軟正黑體" panose="020B0604030504040204" pitchFamily="34" charset="-120"/>
                <a:ea typeface="微軟正黑體" panose="020B0604030504040204" pitchFamily="34" charset="-120"/>
              </a:rPr>
              <a:t>馬卡成份鑑定</a:t>
            </a:r>
            <a:r>
              <a:rPr lang="en-US" altLang="zh-TW" b="1" dirty="0" smtClean="0">
                <a:solidFill>
                  <a:schemeClr val="tx1"/>
                </a:solidFill>
                <a:latin typeface="微軟正黑體" panose="020B0604030504040204" pitchFamily="34" charset="-120"/>
                <a:ea typeface="微軟正黑體" panose="020B0604030504040204" pitchFamily="34" charset="-120"/>
              </a:rPr>
              <a:t>—</a:t>
            </a:r>
            <a:r>
              <a:rPr lang="zh-TW" altLang="en-US" b="1" dirty="0" smtClean="0">
                <a:solidFill>
                  <a:schemeClr val="tx1"/>
                </a:solidFill>
                <a:latin typeface="微軟正黑體" panose="020B0604030504040204" pitchFamily="34" charset="-120"/>
                <a:ea typeface="微軟正黑體" panose="020B0604030504040204" pitchFamily="34" charset="-120"/>
              </a:rPr>
              <a:t>中國醫藥大學</a:t>
            </a:r>
            <a:endParaRPr lang="en-US" altLang="zh-TW" b="1" dirty="0">
              <a:solidFill>
                <a:schemeClr val="tx1"/>
              </a:solidFill>
              <a:latin typeface="微軟正黑體" panose="020B0604030504040204" pitchFamily="34" charset="-120"/>
              <a:ea typeface="微軟正黑體" panose="020B0604030504040204" pitchFamily="34" charset="-120"/>
            </a:endParaRPr>
          </a:p>
        </p:txBody>
      </p:sp>
      <p:sp>
        <p:nvSpPr>
          <p:cNvPr id="8"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14</a:t>
            </a:fld>
            <a:endParaRPr lang="zh-TW" altLang="en-US" dirty="0"/>
          </a:p>
        </p:txBody>
      </p:sp>
      <p:grpSp>
        <p:nvGrpSpPr>
          <p:cNvPr id="15" name="群組 14"/>
          <p:cNvGrpSpPr/>
          <p:nvPr/>
        </p:nvGrpSpPr>
        <p:grpSpPr>
          <a:xfrm>
            <a:off x="7272074" y="4497240"/>
            <a:ext cx="1900098" cy="785234"/>
            <a:chOff x="6737685" y="3805059"/>
            <a:chExt cx="2140768" cy="787770"/>
          </a:xfrm>
        </p:grpSpPr>
        <p:pic>
          <p:nvPicPr>
            <p:cNvPr id="9" name="Picture 11" descr="http://www.pbf.com.tw/image/product/index/20131202062253822.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9183" y="3806341"/>
              <a:ext cx="769270" cy="7692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http://www.pbf.com.tw/image/product/index/20131202062343912.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653" y="3805059"/>
              <a:ext cx="773116" cy="7692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http://www.pbf.com.tw/image/product/index/20131202062445178.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7685" y="3823558"/>
              <a:ext cx="765424" cy="7692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群組 15"/>
          <p:cNvGrpSpPr/>
          <p:nvPr/>
        </p:nvGrpSpPr>
        <p:grpSpPr>
          <a:xfrm>
            <a:off x="7268948" y="3573016"/>
            <a:ext cx="1883290" cy="817733"/>
            <a:chOff x="7268948" y="3573016"/>
            <a:chExt cx="1883290" cy="817733"/>
          </a:xfrm>
        </p:grpSpPr>
        <p:pic>
          <p:nvPicPr>
            <p:cNvPr id="12" name="Picture 8" descr="http://www.pbf.com.tw/image/product/index/20131217065538795.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68948" y="3635112"/>
              <a:ext cx="708926" cy="75563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www.pbf.com.tw/image/product/index/20131231063350144.jpe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407"/>
            <a:stretch/>
          </p:blipFill>
          <p:spPr bwMode="auto">
            <a:xfrm>
              <a:off x="8030421" y="3573016"/>
              <a:ext cx="585522" cy="7556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www.pbf.com.tw/image/product/index/20131217065559996.jpe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3312" y="3601971"/>
              <a:ext cx="708926" cy="75563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63802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r="14219"/>
          <a:stretch/>
        </p:blipFill>
        <p:spPr bwMode="auto">
          <a:xfrm>
            <a:off x="4572000" y="2283841"/>
            <a:ext cx="4384215" cy="3665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7984" y="260648"/>
            <a:ext cx="2644824" cy="967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內容版面配置區 5"/>
          <p:cNvSpPr>
            <a:spLocks noGrp="1"/>
          </p:cNvSpPr>
          <p:nvPr>
            <p:ph idx="1"/>
          </p:nvPr>
        </p:nvSpPr>
        <p:spPr>
          <a:xfrm>
            <a:off x="539552" y="1600200"/>
            <a:ext cx="8424936" cy="4525963"/>
          </a:xfrm>
        </p:spPr>
        <p:txBody>
          <a:bodyPr>
            <a:normAutofit/>
          </a:bodyPr>
          <a:lstStyle/>
          <a:p>
            <a:pPr marL="457200" lvl="1" indent="-457200">
              <a:buClr>
                <a:srgbClr val="003366"/>
              </a:buClr>
              <a:buSzPct val="80000"/>
              <a:buFont typeface="Wingdings" panose="05000000000000000000" pitchFamily="2" charset="2"/>
              <a:buChar char="l"/>
            </a:pPr>
            <a:r>
              <a:rPr lang="en-US" altLang="zh-TW" sz="2800" dirty="0" smtClean="0"/>
              <a:t>Establish Professional Brand Awareness</a:t>
            </a:r>
          </a:p>
          <a:p>
            <a:pPr marL="800100" lvl="2" indent="-342900">
              <a:buClr>
                <a:srgbClr val="003366"/>
              </a:buClr>
              <a:buSzPct val="80000"/>
              <a:buFont typeface="Wingdings" panose="05000000000000000000" pitchFamily="2" charset="2"/>
              <a:buChar char="p"/>
            </a:pPr>
            <a:r>
              <a:rPr lang="zh-TW" altLang="en-US" sz="2400" b="1" dirty="0">
                <a:solidFill>
                  <a:srgbClr val="002060"/>
                </a:solidFill>
              </a:rPr>
              <a:t>生理</a:t>
            </a:r>
            <a:r>
              <a:rPr lang="zh-TW" altLang="en-US" sz="2400" b="1" dirty="0" smtClean="0">
                <a:solidFill>
                  <a:srgbClr val="002060"/>
                </a:solidFill>
              </a:rPr>
              <a:t>年齡 </a:t>
            </a:r>
            <a:r>
              <a:rPr lang="en-US" altLang="zh-TW" sz="2400" b="1" dirty="0" smtClean="0">
                <a:solidFill>
                  <a:srgbClr val="002060"/>
                </a:solidFill>
              </a:rPr>
              <a:t>–</a:t>
            </a:r>
            <a:r>
              <a:rPr lang="zh-TW" altLang="en-US" sz="2400" b="1" dirty="0" smtClean="0">
                <a:solidFill>
                  <a:srgbClr val="002060"/>
                </a:solidFill>
              </a:rPr>
              <a:t> 保健品</a:t>
            </a:r>
            <a:endParaRPr lang="en-US" altLang="zh-TW" sz="2400" b="1" dirty="0">
              <a:solidFill>
                <a:srgbClr val="002060"/>
              </a:solidFill>
            </a:endParaRPr>
          </a:p>
          <a:p>
            <a:pPr marL="800100" lvl="2" indent="-342900">
              <a:buClr>
                <a:srgbClr val="003366"/>
              </a:buClr>
              <a:buSzPct val="80000"/>
              <a:buFont typeface="Wingdings" panose="05000000000000000000" pitchFamily="2" charset="2"/>
              <a:buChar char="p"/>
            </a:pPr>
            <a:r>
              <a:rPr lang="zh-TW" altLang="en-US" sz="2400" b="1" dirty="0" smtClean="0">
                <a:solidFill>
                  <a:srgbClr val="002060"/>
                </a:solidFill>
              </a:rPr>
              <a:t>外觀年齡 </a:t>
            </a:r>
            <a:r>
              <a:rPr lang="en-US" altLang="zh-TW" sz="2400" b="1" dirty="0" smtClean="0">
                <a:solidFill>
                  <a:srgbClr val="002060"/>
                </a:solidFill>
              </a:rPr>
              <a:t>–</a:t>
            </a:r>
            <a:r>
              <a:rPr lang="zh-TW" altLang="en-US" sz="2400" b="1" dirty="0" smtClean="0">
                <a:solidFill>
                  <a:srgbClr val="002060"/>
                </a:solidFill>
              </a:rPr>
              <a:t> 藥妝品</a:t>
            </a:r>
            <a:endParaRPr lang="en-US" altLang="zh-TW" sz="2400" b="1" dirty="0" smtClean="0">
              <a:solidFill>
                <a:srgbClr val="002060"/>
              </a:solidFill>
            </a:endParaRPr>
          </a:p>
          <a:p>
            <a:pPr marL="457200" lvl="1" indent="-457200">
              <a:spcBef>
                <a:spcPts val="1200"/>
              </a:spcBef>
              <a:buClr>
                <a:srgbClr val="003366"/>
              </a:buClr>
              <a:buSzPct val="80000"/>
              <a:buFont typeface="Wingdings" panose="05000000000000000000" pitchFamily="2" charset="2"/>
              <a:buChar char="l"/>
            </a:pPr>
            <a:endParaRPr lang="en-US" altLang="zh-TW" sz="2800" dirty="0" smtClean="0"/>
          </a:p>
          <a:p>
            <a:pPr marL="457200" lvl="1" indent="-457200">
              <a:spcBef>
                <a:spcPts val="1200"/>
              </a:spcBef>
              <a:buClr>
                <a:srgbClr val="003366"/>
              </a:buClr>
              <a:buSzPct val="80000"/>
              <a:buFont typeface="Wingdings" panose="05000000000000000000" pitchFamily="2" charset="2"/>
              <a:buChar char="l"/>
            </a:pPr>
            <a:r>
              <a:rPr lang="en-US" altLang="zh-TW" sz="2800" dirty="0" smtClean="0"/>
              <a:t>Chinese Market</a:t>
            </a:r>
          </a:p>
          <a:p>
            <a:pPr marL="857250" lvl="2" indent="-457200">
              <a:buClr>
                <a:srgbClr val="003366"/>
              </a:buClr>
              <a:buSzPct val="80000"/>
              <a:buFont typeface="Wingdings" panose="05000000000000000000" pitchFamily="2" charset="2"/>
              <a:buChar char="p"/>
            </a:pPr>
            <a:r>
              <a:rPr lang="zh-TW" altLang="en-US" sz="2400" b="1" dirty="0">
                <a:solidFill>
                  <a:srgbClr val="002060"/>
                </a:solidFill>
              </a:rPr>
              <a:t>鎖定專業醫療</a:t>
            </a:r>
            <a:r>
              <a:rPr lang="zh-TW" altLang="en-US" sz="2400" b="1" dirty="0" smtClean="0">
                <a:solidFill>
                  <a:srgbClr val="002060"/>
                </a:solidFill>
              </a:rPr>
              <a:t>通路</a:t>
            </a:r>
            <a:endParaRPr lang="en-US" altLang="zh-TW" sz="2400" b="1" dirty="0" smtClean="0">
              <a:solidFill>
                <a:srgbClr val="002060"/>
              </a:solidFill>
            </a:endParaRPr>
          </a:p>
          <a:p>
            <a:pPr marL="857250" lvl="2" indent="-457200">
              <a:buClr>
                <a:srgbClr val="003366"/>
              </a:buClr>
              <a:buSzPct val="80000"/>
              <a:buFont typeface="Wingdings" panose="05000000000000000000" pitchFamily="2" charset="2"/>
              <a:buChar char="p"/>
            </a:pPr>
            <a:r>
              <a:rPr lang="zh-TW" altLang="en-US" sz="2400" b="1" dirty="0" smtClean="0">
                <a:solidFill>
                  <a:srgbClr val="002060"/>
                </a:solidFill>
              </a:rPr>
              <a:t>建立</a:t>
            </a:r>
            <a:r>
              <a:rPr lang="zh-TW" altLang="en-US" sz="2400" b="1" dirty="0">
                <a:solidFill>
                  <a:srgbClr val="002060"/>
                </a:solidFill>
              </a:rPr>
              <a:t>品牌</a:t>
            </a:r>
            <a:r>
              <a:rPr lang="zh-TW" altLang="en-US" sz="2400" b="1" dirty="0" smtClean="0">
                <a:solidFill>
                  <a:srgbClr val="002060"/>
                </a:solidFill>
              </a:rPr>
              <a:t>連鎖</a:t>
            </a:r>
            <a:endParaRPr lang="en-US" altLang="zh-TW" sz="2400" b="1" dirty="0" smtClean="0">
              <a:solidFill>
                <a:srgbClr val="002060"/>
              </a:solidFill>
            </a:endParaRPr>
          </a:p>
          <a:p>
            <a:pPr marL="857250" lvl="2" indent="-457200">
              <a:buClr>
                <a:srgbClr val="003366"/>
              </a:buClr>
              <a:buSzPct val="80000"/>
              <a:buFont typeface="Wingdings" panose="05000000000000000000" pitchFamily="2" charset="2"/>
              <a:buChar char="p"/>
            </a:pPr>
            <a:endParaRPr lang="en-US" altLang="zh-TW" dirty="0" smtClean="0"/>
          </a:p>
          <a:p>
            <a:pPr marL="857250" lvl="2" indent="-457200">
              <a:buClr>
                <a:srgbClr val="003366"/>
              </a:buClr>
              <a:buSzPct val="80000"/>
            </a:pPr>
            <a:endParaRPr lang="zh-TW" altLang="en-US" dirty="0" smtClean="0"/>
          </a:p>
        </p:txBody>
      </p:sp>
      <p:sp>
        <p:nvSpPr>
          <p:cNvPr id="2" name="標題 1"/>
          <p:cNvSpPr>
            <a:spLocks noGrp="1"/>
          </p:cNvSpPr>
          <p:nvPr>
            <p:ph type="title"/>
          </p:nvPr>
        </p:nvSpPr>
        <p:spPr/>
        <p:txBody>
          <a:bodyPr>
            <a:normAutofit/>
          </a:bodyPr>
          <a:lstStyle/>
          <a:p>
            <a:r>
              <a:rPr lang="en-US" altLang="zh-TW" dirty="0" smtClean="0"/>
              <a:t>Anti-Aging - China</a:t>
            </a:r>
            <a:endParaRPr lang="zh-TW" altLang="en-US" dirty="0"/>
          </a:p>
        </p:txBody>
      </p:sp>
      <p:sp>
        <p:nvSpPr>
          <p:cNvPr id="10" name="矩形 9"/>
          <p:cNvSpPr/>
          <p:nvPr/>
        </p:nvSpPr>
        <p:spPr>
          <a:xfrm>
            <a:off x="971600" y="5347446"/>
            <a:ext cx="8424936" cy="457818"/>
          </a:xfrm>
          <a:prstGeom prst="rect">
            <a:avLst/>
          </a:prstGeom>
        </p:spPr>
        <p:txBody>
          <a:bodyPr wrap="square">
            <a:spAutoFit/>
          </a:bodyPr>
          <a:lstStyle/>
          <a:p>
            <a:pPr indent="-171450">
              <a:lnSpc>
                <a:spcPct val="150000"/>
              </a:lnSpc>
              <a:buClr>
                <a:srgbClr val="003366"/>
              </a:buClr>
              <a:buSzPct val="80000"/>
            </a:pPr>
            <a:r>
              <a:rPr lang="zh-TW" altLang="en-US" b="1" dirty="0" smtClean="0">
                <a:solidFill>
                  <a:srgbClr val="C00000"/>
                </a:solidFill>
                <a:latin typeface="微軟正黑體" panose="020B0604030504040204" pitchFamily="34" charset="-120"/>
                <a:ea typeface="微軟正黑體" panose="020B0604030504040204" pitchFamily="34" charset="-120"/>
              </a:rPr>
              <a:t>完成直營</a:t>
            </a:r>
            <a:r>
              <a:rPr lang="zh-TW" altLang="en-US" b="1" dirty="0">
                <a:solidFill>
                  <a:srgbClr val="C00000"/>
                </a:solidFill>
                <a:latin typeface="微軟正黑體" panose="020B0604030504040204" pitchFamily="34" charset="-120"/>
                <a:ea typeface="微軟正黑體" panose="020B0604030504040204" pitchFamily="34" charset="-120"/>
              </a:rPr>
              <a:t>銷售</a:t>
            </a:r>
            <a:r>
              <a:rPr lang="zh-TW" altLang="en-US" b="1" dirty="0" smtClean="0">
                <a:solidFill>
                  <a:srgbClr val="C00000"/>
                </a:solidFill>
                <a:latin typeface="微軟正黑體" panose="020B0604030504040204" pitchFamily="34" charset="-120"/>
                <a:ea typeface="微軟正黑體" panose="020B0604030504040204" pitchFamily="34" charset="-120"/>
              </a:rPr>
              <a:t>團隊佈建，市場銷售達中</a:t>
            </a:r>
            <a:r>
              <a:rPr lang="zh-TW" altLang="en-US" b="1" dirty="0">
                <a:solidFill>
                  <a:srgbClr val="C00000"/>
                </a:solidFill>
                <a:latin typeface="微軟正黑體" panose="020B0604030504040204" pitchFamily="34" charset="-120"/>
                <a:ea typeface="微軟正黑體" panose="020B0604030504040204" pitchFamily="34" charset="-120"/>
              </a:rPr>
              <a:t>國各省</a:t>
            </a:r>
            <a:r>
              <a:rPr lang="zh-TW" altLang="en-US" b="1" dirty="0" smtClean="0">
                <a:solidFill>
                  <a:srgbClr val="C00000"/>
                </a:solidFill>
                <a:latin typeface="微軟正黑體" panose="020B0604030504040204" pitchFamily="34" charset="-120"/>
                <a:ea typeface="微軟正黑體" panose="020B0604030504040204" pitchFamily="34" charset="-120"/>
              </a:rPr>
              <a:t>市 </a:t>
            </a:r>
            <a:r>
              <a:rPr lang="en-US" altLang="zh-TW" sz="1600" dirty="0" smtClean="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西藏除外</a:t>
            </a:r>
            <a:r>
              <a:rPr lang="en-US" altLang="zh-TW" sz="1600" dirty="0">
                <a:solidFill>
                  <a:srgbClr val="C00000"/>
                </a:solidFill>
                <a:latin typeface="微軟正黑體" panose="020B0604030504040204" pitchFamily="34" charset="-120"/>
                <a:ea typeface="微軟正黑體" panose="020B0604030504040204" pitchFamily="34" charset="-120"/>
              </a:rPr>
              <a:t>)</a:t>
            </a:r>
            <a:r>
              <a:rPr lang="zh-TW" altLang="en-US" sz="1600" dirty="0">
                <a:solidFill>
                  <a:srgbClr val="C00000"/>
                </a:solidFill>
                <a:latin typeface="微軟正黑體" panose="020B0604030504040204" pitchFamily="34" charset="-120"/>
                <a:ea typeface="微軟正黑體" panose="020B0604030504040204" pitchFamily="34" charset="-120"/>
              </a:rPr>
              <a:t> </a:t>
            </a:r>
            <a:endParaRPr lang="en-US" altLang="zh-TW" sz="1600" dirty="0">
              <a:solidFill>
                <a:srgbClr val="C00000"/>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4245633" y="2420888"/>
            <a:ext cx="3695177" cy="1046440"/>
          </a:xfrm>
          <a:prstGeom prst="rect">
            <a:avLst/>
          </a:prstGeom>
          <a:noFill/>
        </p:spPr>
        <p:txBody>
          <a:bodyPr wrap="square" rtlCol="0">
            <a:spAutoFit/>
          </a:bodyPr>
          <a:lstStyle/>
          <a:p>
            <a:pPr marL="914400" lvl="3" indent="-914400">
              <a:buClr>
                <a:srgbClr val="003366"/>
              </a:buClr>
              <a:buSzPct val="80000"/>
            </a:pPr>
            <a:r>
              <a:rPr lang="zh-TW" altLang="en-US" sz="2200" b="1" dirty="0" smtClean="0">
                <a:solidFill>
                  <a:srgbClr val="002060"/>
                </a:solidFill>
                <a:latin typeface="微軟正黑體" panose="020B0604030504040204" pitchFamily="34" charset="-120"/>
                <a:ea typeface="微軟正黑體" panose="020B0604030504040204" pitchFamily="34" charset="-120"/>
              </a:rPr>
              <a:t>醫美</a:t>
            </a:r>
            <a:r>
              <a:rPr lang="en-US" altLang="zh-TW" sz="2200" b="1" dirty="0" smtClean="0">
                <a:solidFill>
                  <a:srgbClr val="002060"/>
                </a:solidFill>
                <a:latin typeface="微軟正黑體" panose="020B0604030504040204" pitchFamily="34" charset="-120"/>
                <a:ea typeface="微軟正黑體" panose="020B0604030504040204" pitchFamily="34" charset="-120"/>
              </a:rPr>
              <a:t>:</a:t>
            </a:r>
            <a:r>
              <a:rPr lang="zh-TW" altLang="en-US" sz="2200" b="1" dirty="0" smtClean="0">
                <a:solidFill>
                  <a:srgbClr val="002060"/>
                </a:solidFill>
                <a:latin typeface="微軟正黑體" panose="020B0604030504040204" pitchFamily="34" charset="-120"/>
                <a:ea typeface="微軟正黑體" panose="020B0604030504040204" pitchFamily="34" charset="-120"/>
              </a:rPr>
              <a:t> 微創 </a:t>
            </a:r>
            <a:r>
              <a:rPr lang="en-US" altLang="zh-TW" sz="2200" b="1" dirty="0" smtClean="0">
                <a:solidFill>
                  <a:srgbClr val="002060"/>
                </a:solidFill>
                <a:latin typeface="微軟正黑體" panose="020B0604030504040204" pitchFamily="34" charset="-120"/>
                <a:ea typeface="微軟正黑體" panose="020B0604030504040204" pitchFamily="34" charset="-120"/>
              </a:rPr>
              <a:t>&amp;</a:t>
            </a:r>
            <a:r>
              <a:rPr lang="zh-TW" altLang="en-US" sz="2200" b="1" dirty="0" smtClean="0">
                <a:solidFill>
                  <a:srgbClr val="002060"/>
                </a:solidFill>
                <a:latin typeface="微軟正黑體" panose="020B0604030504040204" pitchFamily="34" charset="-120"/>
                <a:ea typeface="微軟正黑體" panose="020B0604030504040204" pitchFamily="34" charset="-120"/>
              </a:rPr>
              <a:t> 生髮</a:t>
            </a:r>
            <a:r>
              <a:rPr lang="en-US" altLang="zh-TW" sz="2200" b="1" dirty="0" smtClean="0">
                <a:solidFill>
                  <a:srgbClr val="002060"/>
                </a:solidFill>
                <a:latin typeface="微軟正黑體" panose="020B0604030504040204" pitchFamily="34" charset="-120"/>
                <a:ea typeface="微軟正黑體" panose="020B0604030504040204" pitchFamily="34" charset="-120"/>
              </a:rPr>
              <a:t>/</a:t>
            </a:r>
            <a:r>
              <a:rPr lang="zh-TW" altLang="en-US" sz="2200" b="1" dirty="0" smtClean="0">
                <a:solidFill>
                  <a:srgbClr val="002060"/>
                </a:solidFill>
                <a:latin typeface="微軟正黑體" panose="020B0604030504040204" pitchFamily="34" charset="-120"/>
                <a:ea typeface="微軟正黑體" panose="020B0604030504040204" pitchFamily="34" charset="-120"/>
              </a:rPr>
              <a:t>養髮領域 </a:t>
            </a:r>
            <a:endParaRPr lang="en-US" altLang="zh-TW" sz="2200" b="1" dirty="0" smtClean="0">
              <a:solidFill>
                <a:srgbClr val="002060"/>
              </a:solidFill>
              <a:latin typeface="微軟正黑體" panose="020B0604030504040204" pitchFamily="34" charset="-120"/>
              <a:ea typeface="微軟正黑體" panose="020B0604030504040204" pitchFamily="34" charset="-120"/>
            </a:endParaRPr>
          </a:p>
          <a:p>
            <a:pPr marL="914400" lvl="3" indent="-914400">
              <a:buClr>
                <a:srgbClr val="003366"/>
              </a:buClr>
              <a:buSzPct val="80000"/>
            </a:pPr>
            <a:r>
              <a:rPr lang="zh-TW" altLang="en-US" sz="2200" b="1" dirty="0" smtClean="0">
                <a:solidFill>
                  <a:srgbClr val="002060"/>
                </a:solidFill>
                <a:latin typeface="微軟正黑體" panose="020B0604030504040204" pitchFamily="34" charset="-120"/>
                <a:ea typeface="微軟正黑體" panose="020B0604030504040204" pitchFamily="34" charset="-120"/>
              </a:rPr>
              <a:t>居家</a:t>
            </a:r>
            <a:endParaRPr lang="en-US" altLang="zh-TW" sz="2200" b="1" dirty="0">
              <a:solidFill>
                <a:srgbClr val="002060"/>
              </a:solidFill>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9" name="左大括弧 8"/>
          <p:cNvSpPr/>
          <p:nvPr/>
        </p:nvSpPr>
        <p:spPr>
          <a:xfrm>
            <a:off x="3995727" y="2564904"/>
            <a:ext cx="216024" cy="432048"/>
          </a:xfrm>
          <a:prstGeom prst="leftBrace">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002060"/>
              </a:solidFill>
            </a:endParaRPr>
          </a:p>
        </p:txBody>
      </p:sp>
      <p:sp>
        <p:nvSpPr>
          <p:cNvPr id="11"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15</a:t>
            </a:fld>
            <a:endParaRPr lang="zh-TW" altLang="en-US" dirty="0"/>
          </a:p>
        </p:txBody>
      </p:sp>
    </p:spTree>
    <p:extLst>
      <p:ext uri="{BB962C8B-B14F-4D97-AF65-F5344CB8AC3E}">
        <p14:creationId xmlns:p14="http://schemas.microsoft.com/office/powerpoint/2010/main" val="1472119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9" y="978405"/>
            <a:ext cx="2298653" cy="2252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內容版面配置區 4"/>
          <p:cNvSpPr>
            <a:spLocks noGrp="1"/>
          </p:cNvSpPr>
          <p:nvPr>
            <p:ph idx="1"/>
          </p:nvPr>
        </p:nvSpPr>
        <p:spPr>
          <a:xfrm>
            <a:off x="232620" y="260648"/>
            <a:ext cx="2251148" cy="872043"/>
          </a:xfrm>
        </p:spPr>
        <p:txBody>
          <a:bodyPr>
            <a:noAutofit/>
          </a:bodyPr>
          <a:lstStyle/>
          <a:p>
            <a:pPr marL="0" indent="0">
              <a:buNone/>
            </a:pPr>
            <a:r>
              <a:rPr lang="en-US" altLang="zh-TW" sz="4000" dirty="0" smtClean="0">
                <a:solidFill>
                  <a:srgbClr val="0070C0"/>
                </a:solidFill>
              </a:rPr>
              <a:t>Quality</a:t>
            </a:r>
          </a:p>
          <a:p>
            <a:endParaRPr lang="zh-TW" altLang="en-US" sz="3600" dirty="0"/>
          </a:p>
        </p:txBody>
      </p:sp>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074" y="1813476"/>
            <a:ext cx="1232197" cy="3415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448" y="4176613"/>
            <a:ext cx="2631071" cy="90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內容版面配置區 4"/>
          <p:cNvSpPr txBox="1">
            <a:spLocks/>
          </p:cNvSpPr>
          <p:nvPr/>
        </p:nvSpPr>
        <p:spPr>
          <a:xfrm>
            <a:off x="2483768" y="4797152"/>
            <a:ext cx="6264696" cy="1872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03366"/>
              </a:buClr>
              <a:buSzPct val="80000"/>
              <a:buFont typeface="Wingdings" pitchFamily="2" charset="2"/>
              <a:buChar char="l"/>
              <a:defRPr sz="2600" b="1" kern="1200">
                <a:solidFill>
                  <a:schemeClr val="tx1"/>
                </a:solidFill>
                <a:latin typeface="Century Gothic" pitchFamily="34" charset="0"/>
                <a:ea typeface="微軟正黑體" pitchFamily="34" charset="-120"/>
                <a:cs typeface="+mn-cs"/>
              </a:defRPr>
            </a:lvl1pPr>
            <a:lvl2pPr marL="742950" indent="-285750" algn="l" defTabSz="914400" rtl="0" eaLnBrk="1" latinLnBrk="0" hangingPunct="1">
              <a:spcBef>
                <a:spcPct val="20000"/>
              </a:spcBef>
              <a:buClr>
                <a:srgbClr val="0070C0"/>
              </a:buClr>
              <a:buSzPct val="70000"/>
              <a:buFont typeface="Wingdings" pitchFamily="2" charset="2"/>
              <a:buChar char="p"/>
              <a:defRPr sz="2400" b="1" kern="1200">
                <a:solidFill>
                  <a:schemeClr val="tx1">
                    <a:lumMod val="85000"/>
                    <a:lumOff val="15000"/>
                  </a:schemeClr>
                </a:solidFill>
                <a:latin typeface="Century Gothic" pitchFamily="34" charset="0"/>
                <a:ea typeface="微軟正黑體" pitchFamily="34" charset="-120"/>
                <a:cs typeface="+mn-cs"/>
              </a:defRPr>
            </a:lvl2pPr>
            <a:lvl3pPr marL="1143000" indent="-228600" algn="l" defTabSz="914400" rtl="0" eaLnBrk="1" latinLnBrk="0" hangingPunct="1">
              <a:spcBef>
                <a:spcPct val="20000"/>
              </a:spcBef>
              <a:buClr>
                <a:schemeClr val="accent5">
                  <a:lumMod val="50000"/>
                </a:schemeClr>
              </a:buClr>
              <a:buSzPct val="60000"/>
              <a:buFont typeface="Wingdings" pitchFamily="2" charset="2"/>
              <a:buChar char="l"/>
              <a:defRPr sz="2000" kern="1200">
                <a:solidFill>
                  <a:schemeClr val="tx1"/>
                </a:solidFill>
                <a:latin typeface="Century Gothic" pitchFamily="34" charset="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TW" sz="2000" dirty="0" smtClean="0"/>
          </a:p>
          <a:p>
            <a:r>
              <a:rPr lang="zh-TW" altLang="en-US" sz="3200" dirty="0" smtClean="0"/>
              <a:t> </a:t>
            </a:r>
            <a:r>
              <a:rPr lang="zh-TW" altLang="en-US" sz="3200" dirty="0" smtClean="0">
                <a:solidFill>
                  <a:srgbClr val="FF0000"/>
                </a:solidFill>
              </a:rPr>
              <a:t>精準醫療 </a:t>
            </a:r>
            <a:r>
              <a:rPr lang="en-US" altLang="zh-TW" sz="1700" dirty="0" smtClean="0"/>
              <a:t>–</a:t>
            </a:r>
            <a:r>
              <a:rPr lang="zh-TW" altLang="en-US" sz="1700" dirty="0" smtClean="0"/>
              <a:t> 積極投入個人化癌症之診斷試劑研發</a:t>
            </a:r>
            <a:endParaRPr lang="en-US" altLang="zh-TW" sz="1700" dirty="0" smtClean="0"/>
          </a:p>
          <a:p>
            <a:pPr marL="0" indent="0">
              <a:buNone/>
            </a:pPr>
            <a:r>
              <a:rPr lang="zh-TW" altLang="en-US" sz="1700" dirty="0"/>
              <a:t> </a:t>
            </a:r>
            <a:r>
              <a:rPr lang="zh-TW" altLang="en-US" sz="1700" dirty="0" smtClean="0"/>
              <a:t>                                       讓臨床醫師再依檢測的結果</a:t>
            </a:r>
            <a:endParaRPr lang="en-US" altLang="zh-TW" sz="1700" dirty="0" smtClean="0"/>
          </a:p>
          <a:p>
            <a:pPr marL="0" indent="0">
              <a:buNone/>
            </a:pPr>
            <a:r>
              <a:rPr lang="zh-TW" altLang="en-US" sz="1700" dirty="0"/>
              <a:t> </a:t>
            </a:r>
            <a:r>
              <a:rPr lang="zh-TW" altLang="en-US" sz="1700" dirty="0" smtClean="0"/>
              <a:t>                                       選擇病人適合的標靶藥物</a:t>
            </a:r>
            <a:endParaRPr lang="en-US" altLang="zh-TW" sz="17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smtClean="0"/>
          </a:p>
          <a:p>
            <a:pPr marL="0" indent="0">
              <a:buFont typeface="Wingdings" pitchFamily="2" charset="2"/>
              <a:buNone/>
            </a:pPr>
            <a:endParaRPr lang="en-US" altLang="zh-TW" sz="2000" dirty="0" smtClean="0"/>
          </a:p>
          <a:p>
            <a:endParaRPr lang="zh-TW" altLang="en-US" sz="2000" dirty="0"/>
          </a:p>
        </p:txBody>
      </p:sp>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188640"/>
            <a:ext cx="60674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內容版面配置區 4"/>
          <p:cNvSpPr txBox="1">
            <a:spLocks/>
          </p:cNvSpPr>
          <p:nvPr/>
        </p:nvSpPr>
        <p:spPr>
          <a:xfrm>
            <a:off x="2392366" y="1384425"/>
            <a:ext cx="3979834" cy="5324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3366"/>
              </a:buClr>
              <a:buSzPct val="80000"/>
              <a:buFont typeface="Wingdings" pitchFamily="2" charset="2"/>
              <a:buChar char="l"/>
              <a:defRPr sz="2600" b="1" kern="1200">
                <a:solidFill>
                  <a:schemeClr val="tx1"/>
                </a:solidFill>
                <a:latin typeface="Century Gothic" pitchFamily="34" charset="0"/>
                <a:ea typeface="微軟正黑體" pitchFamily="34" charset="-120"/>
                <a:cs typeface="+mn-cs"/>
              </a:defRPr>
            </a:lvl1pPr>
            <a:lvl2pPr marL="742950" indent="-285750" algn="l" defTabSz="914400" rtl="0" eaLnBrk="1" latinLnBrk="0" hangingPunct="1">
              <a:spcBef>
                <a:spcPct val="20000"/>
              </a:spcBef>
              <a:buClr>
                <a:srgbClr val="0070C0"/>
              </a:buClr>
              <a:buSzPct val="70000"/>
              <a:buFont typeface="Wingdings" pitchFamily="2" charset="2"/>
              <a:buChar char="p"/>
              <a:defRPr sz="2400" b="1" kern="1200">
                <a:solidFill>
                  <a:schemeClr val="tx1">
                    <a:lumMod val="85000"/>
                    <a:lumOff val="15000"/>
                  </a:schemeClr>
                </a:solidFill>
                <a:latin typeface="Century Gothic" pitchFamily="34" charset="0"/>
                <a:ea typeface="微軟正黑體" pitchFamily="34" charset="-120"/>
                <a:cs typeface="+mn-cs"/>
              </a:defRPr>
            </a:lvl2pPr>
            <a:lvl3pPr marL="1143000" indent="-228600" algn="l" defTabSz="914400" rtl="0" eaLnBrk="1" latinLnBrk="0" hangingPunct="1">
              <a:spcBef>
                <a:spcPct val="20000"/>
              </a:spcBef>
              <a:buClr>
                <a:schemeClr val="accent5">
                  <a:lumMod val="50000"/>
                </a:schemeClr>
              </a:buClr>
              <a:buSzPct val="60000"/>
              <a:buFont typeface="Wingdings" pitchFamily="2" charset="2"/>
              <a:buChar char="l"/>
              <a:defRPr sz="2000" kern="1200">
                <a:solidFill>
                  <a:schemeClr val="tx1"/>
                </a:solidFill>
                <a:latin typeface="Century Gothic" pitchFamily="34" charset="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TW" altLang="en-US" sz="3200" dirty="0" smtClean="0">
                <a:solidFill>
                  <a:srgbClr val="FF0000"/>
                </a:solidFill>
              </a:rPr>
              <a:t>感控檢測</a:t>
            </a:r>
            <a:r>
              <a:rPr lang="en-US" altLang="zh-TW" sz="3200" dirty="0" smtClean="0">
                <a:solidFill>
                  <a:srgbClr val="FF0000"/>
                </a:solidFill>
              </a:rPr>
              <a:t>(</a:t>
            </a:r>
            <a:r>
              <a:rPr lang="zh-TW" altLang="en-US" sz="3200" dirty="0" smtClean="0">
                <a:solidFill>
                  <a:srgbClr val="FF0000"/>
                </a:solidFill>
              </a:rPr>
              <a:t>快速</a:t>
            </a:r>
            <a:r>
              <a:rPr lang="en-US" altLang="zh-TW" sz="3200" dirty="0" smtClean="0">
                <a:solidFill>
                  <a:srgbClr val="FF0000"/>
                </a:solidFill>
              </a:rPr>
              <a:t>)</a:t>
            </a:r>
            <a:endParaRPr lang="zh-TW" altLang="en-US" sz="3200" dirty="0">
              <a:solidFill>
                <a:srgbClr val="FF0000"/>
              </a:solidFill>
            </a:endParaRPr>
          </a:p>
        </p:txBody>
      </p:sp>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4515" y="2132856"/>
            <a:ext cx="5040559" cy="2049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內容版面配置區 4"/>
          <p:cNvSpPr txBox="1">
            <a:spLocks/>
          </p:cNvSpPr>
          <p:nvPr/>
        </p:nvSpPr>
        <p:spPr>
          <a:xfrm>
            <a:off x="2647126" y="1628800"/>
            <a:ext cx="4527966" cy="187220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003366"/>
              </a:buClr>
              <a:buSzPct val="80000"/>
              <a:buFont typeface="Wingdings" pitchFamily="2" charset="2"/>
              <a:buChar char="l"/>
              <a:defRPr sz="2600" b="1" kern="1200">
                <a:solidFill>
                  <a:schemeClr val="tx1"/>
                </a:solidFill>
                <a:latin typeface="Century Gothic" pitchFamily="34" charset="0"/>
                <a:ea typeface="微軟正黑體" pitchFamily="34" charset="-120"/>
                <a:cs typeface="+mn-cs"/>
              </a:defRPr>
            </a:lvl1pPr>
            <a:lvl2pPr marL="742950" indent="-285750" algn="l" defTabSz="914400" rtl="0" eaLnBrk="1" latinLnBrk="0" hangingPunct="1">
              <a:spcBef>
                <a:spcPct val="20000"/>
              </a:spcBef>
              <a:buClr>
                <a:srgbClr val="0070C0"/>
              </a:buClr>
              <a:buSzPct val="70000"/>
              <a:buFont typeface="Wingdings" pitchFamily="2" charset="2"/>
              <a:buChar char="p"/>
              <a:defRPr sz="2400" b="1" kern="1200">
                <a:solidFill>
                  <a:schemeClr val="tx1">
                    <a:lumMod val="85000"/>
                    <a:lumOff val="15000"/>
                  </a:schemeClr>
                </a:solidFill>
                <a:latin typeface="Century Gothic" pitchFamily="34" charset="0"/>
                <a:ea typeface="微軟正黑體" pitchFamily="34" charset="-120"/>
                <a:cs typeface="+mn-cs"/>
              </a:defRPr>
            </a:lvl2pPr>
            <a:lvl3pPr marL="1143000" indent="-228600" algn="l" defTabSz="914400" rtl="0" eaLnBrk="1" latinLnBrk="0" hangingPunct="1">
              <a:spcBef>
                <a:spcPct val="20000"/>
              </a:spcBef>
              <a:buClr>
                <a:schemeClr val="accent5">
                  <a:lumMod val="50000"/>
                </a:schemeClr>
              </a:buClr>
              <a:buSzPct val="60000"/>
              <a:buFont typeface="Wingdings" pitchFamily="2" charset="2"/>
              <a:buChar char="l"/>
              <a:defRPr sz="2000" kern="1200">
                <a:solidFill>
                  <a:schemeClr val="tx1"/>
                </a:solidFill>
                <a:latin typeface="Century Gothic" pitchFamily="34" charset="0"/>
                <a:ea typeface="微軟正黑體"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altLang="zh-TW" sz="2000" dirty="0" smtClean="0"/>
          </a:p>
          <a:p>
            <a:pPr marL="0" indent="0">
              <a:buFont typeface="Wingdings" pitchFamily="2" charset="2"/>
              <a:buNone/>
            </a:pPr>
            <a:r>
              <a:rPr lang="en-US" altLang="zh-TW" sz="2000" dirty="0" smtClean="0"/>
              <a:t>-</a:t>
            </a:r>
            <a:r>
              <a:rPr lang="zh-TW" altLang="en-US" sz="2000" dirty="0" smtClean="0"/>
              <a:t>呼吸道</a:t>
            </a:r>
            <a:endParaRPr lang="en-US" altLang="zh-TW" sz="2000" dirty="0" smtClean="0"/>
          </a:p>
          <a:p>
            <a:pPr marL="0" indent="0">
              <a:buNone/>
            </a:pPr>
            <a:endParaRPr lang="en-US" altLang="zh-TW" sz="2000" dirty="0" smtClean="0">
              <a:solidFill>
                <a:srgbClr val="FF0000"/>
              </a:solidFill>
            </a:endParaRPr>
          </a:p>
          <a:p>
            <a:pPr marL="0" indent="0">
              <a:buNone/>
            </a:pPr>
            <a:endParaRPr lang="en-US" altLang="zh-TW" sz="2000" dirty="0" smtClean="0"/>
          </a:p>
          <a:p>
            <a:pPr marL="0" indent="0">
              <a:buNone/>
            </a:pPr>
            <a:endParaRPr lang="en-US" altLang="zh-TW" sz="2000" dirty="0" smtClean="0"/>
          </a:p>
          <a:p>
            <a:pPr marL="0" indent="0">
              <a:buFont typeface="Wingdings" pitchFamily="2" charset="2"/>
              <a:buNone/>
            </a:pPr>
            <a:r>
              <a:rPr lang="en-US" altLang="zh-TW" sz="2000" dirty="0" smtClean="0"/>
              <a:t>-</a:t>
            </a:r>
            <a:r>
              <a:rPr lang="zh-TW" altLang="en-US" sz="2000" dirty="0" smtClean="0"/>
              <a:t>腸胃道</a:t>
            </a: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a:p>
          <a:p>
            <a:pPr marL="0" indent="0">
              <a:buFont typeface="Wingdings" pitchFamily="2" charset="2"/>
              <a:buNone/>
            </a:pPr>
            <a:endParaRPr lang="en-US" altLang="zh-TW" sz="2000" dirty="0" smtClean="0"/>
          </a:p>
          <a:p>
            <a:pPr marL="0" indent="0">
              <a:buFont typeface="Wingdings" pitchFamily="2" charset="2"/>
              <a:buNone/>
            </a:pPr>
            <a:endParaRPr lang="en-US" altLang="zh-TW" sz="2000" dirty="0" smtClean="0"/>
          </a:p>
          <a:p>
            <a:pPr marL="0" indent="0">
              <a:buFont typeface="Wingdings" pitchFamily="2" charset="2"/>
              <a:buNone/>
            </a:pPr>
            <a:endParaRPr lang="en-US" altLang="zh-TW" sz="2000" dirty="0" smtClean="0"/>
          </a:p>
          <a:p>
            <a:endParaRPr lang="zh-TW" altLang="en-US" sz="2000" dirty="0"/>
          </a:p>
        </p:txBody>
      </p:sp>
    </p:spTree>
    <p:extLst>
      <p:ext uri="{BB962C8B-B14F-4D97-AF65-F5344CB8AC3E}">
        <p14:creationId xmlns:p14="http://schemas.microsoft.com/office/powerpoint/2010/main" val="4158380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79512" y="6341258"/>
            <a:ext cx="8860308" cy="400110"/>
          </a:xfrm>
          <a:prstGeom prst="rect">
            <a:avLst/>
          </a:prstGeom>
          <a:solidFill>
            <a:schemeClr val="bg1">
              <a:lumMod val="95000"/>
            </a:schemeClr>
          </a:solidFill>
        </p:spPr>
        <p:txBody>
          <a:bodyPr wrap="square">
            <a:spAutoFit/>
          </a:bodyPr>
          <a:lstStyle/>
          <a:p>
            <a:pPr algn="ctr"/>
            <a:r>
              <a:rPr lang="en-US" altLang="zh-TW" sz="2000" b="1" dirty="0">
                <a:solidFill>
                  <a:srgbClr val="FF0000"/>
                </a:solidFill>
                <a:ea typeface="微軟正黑體" panose="020B0604030504040204" pitchFamily="34" charset="-120"/>
              </a:rPr>
              <a:t>2015~2017(Q2)</a:t>
            </a:r>
            <a:r>
              <a:rPr lang="zh-TW" altLang="en-US" sz="2000" b="1" dirty="0">
                <a:solidFill>
                  <a:srgbClr val="FF0000"/>
                </a:solidFill>
                <a:ea typeface="微軟正黑體" panose="020B0604030504040204" pitchFamily="34" charset="-120"/>
              </a:rPr>
              <a:t>全球累計銷售正式突破</a:t>
            </a:r>
            <a:r>
              <a:rPr lang="en-US" altLang="zh-TW" sz="2000" b="1" dirty="0">
                <a:solidFill>
                  <a:srgbClr val="FF0000"/>
                </a:solidFill>
                <a:ea typeface="微軟正黑體" panose="020B0604030504040204" pitchFamily="34" charset="-120"/>
              </a:rPr>
              <a:t>USD</a:t>
            </a:r>
            <a:r>
              <a:rPr lang="zh-TW" altLang="en-US" sz="2000" b="1" dirty="0">
                <a:solidFill>
                  <a:srgbClr val="FF0000"/>
                </a:solidFill>
                <a:ea typeface="微軟正黑體" panose="020B0604030504040204" pitchFamily="34" charset="-120"/>
              </a:rPr>
              <a:t> </a:t>
            </a:r>
            <a:r>
              <a:rPr lang="en-US" altLang="zh-TW" sz="2000" b="1" dirty="0">
                <a:solidFill>
                  <a:srgbClr val="FF0000"/>
                </a:solidFill>
                <a:ea typeface="微軟正黑體" panose="020B0604030504040204" pitchFamily="34" charset="-120"/>
              </a:rPr>
              <a:t>2.2</a:t>
            </a:r>
            <a:r>
              <a:rPr lang="zh-TW" altLang="en-US" sz="2000" b="1" dirty="0">
                <a:solidFill>
                  <a:srgbClr val="FF0000"/>
                </a:solidFill>
                <a:ea typeface="微軟正黑體" panose="020B0604030504040204" pitchFamily="34" charset="-120"/>
              </a:rPr>
              <a:t>億</a:t>
            </a:r>
          </a:p>
        </p:txBody>
      </p:sp>
      <p:sp>
        <p:nvSpPr>
          <p:cNvPr id="2" name="標題 1"/>
          <p:cNvSpPr>
            <a:spLocks noGrp="1"/>
          </p:cNvSpPr>
          <p:nvPr>
            <p:ph type="title"/>
          </p:nvPr>
        </p:nvSpPr>
        <p:spPr/>
        <p:txBody>
          <a:bodyPr>
            <a:normAutofit fontScale="90000"/>
          </a:bodyPr>
          <a:lstStyle/>
          <a:p>
            <a:r>
              <a:rPr lang="en-US" altLang="zh-TW" dirty="0" smtClean="0"/>
              <a:t>Establish International Nephrology Brand</a:t>
            </a:r>
            <a:endParaRPr lang="zh-TW" altLang="en-US" dirty="0"/>
          </a:p>
        </p:txBody>
      </p:sp>
      <p:sp>
        <p:nvSpPr>
          <p:cNvPr id="14" name="矩形 13"/>
          <p:cNvSpPr/>
          <p:nvPr/>
        </p:nvSpPr>
        <p:spPr>
          <a:xfrm>
            <a:off x="179512" y="1196752"/>
            <a:ext cx="8860308" cy="646331"/>
          </a:xfrm>
          <a:prstGeom prst="rect">
            <a:avLst/>
          </a:prstGeom>
          <a:solidFill>
            <a:schemeClr val="bg1">
              <a:lumMod val="95000"/>
            </a:schemeClr>
          </a:solidFill>
        </p:spPr>
        <p:txBody>
          <a:bodyPr wrap="square">
            <a:spAutoFit/>
          </a:bodyPr>
          <a:lstStyle/>
          <a:p>
            <a:pPr algn="ctr"/>
            <a:r>
              <a:rPr lang="zh-TW" altLang="en-US" sz="3600" b="1" dirty="0" smtClean="0">
                <a:solidFill>
                  <a:srgbClr val="FF0000"/>
                </a:solidFill>
                <a:latin typeface="+mj-lt"/>
                <a:ea typeface="微軟正黑體" panose="020B0604030504040204" pitchFamily="34" charset="-120"/>
              </a:rPr>
              <a:t>拿百磷 </a:t>
            </a:r>
            <a:r>
              <a:rPr lang="en-US" altLang="zh-TW" sz="3600" b="1" dirty="0" smtClean="0">
                <a:solidFill>
                  <a:srgbClr val="FF0000"/>
                </a:solidFill>
                <a:latin typeface="+mj-lt"/>
                <a:ea typeface="微軟正黑體" panose="020B0604030504040204" pitchFamily="34" charset="-120"/>
              </a:rPr>
              <a:t>–</a:t>
            </a:r>
            <a:r>
              <a:rPr lang="zh-TW" altLang="en-US" sz="3600" b="1" dirty="0" smtClean="0">
                <a:solidFill>
                  <a:srgbClr val="FF0000"/>
                </a:solidFill>
                <a:latin typeface="+mj-lt"/>
                <a:ea typeface="微軟正黑體" panose="020B0604030504040204" pitchFamily="34" charset="-120"/>
              </a:rPr>
              <a:t> 全球唯一雙效型磷結合劑</a:t>
            </a:r>
            <a:endParaRPr lang="zh-TW" altLang="en-US" sz="3600" b="1" dirty="0">
              <a:solidFill>
                <a:srgbClr val="FF0000"/>
              </a:solidFill>
              <a:latin typeface="+mj-lt"/>
              <a:ea typeface="微軟正黑體" panose="020B0604030504040204" pitchFamily="34" charset="-120"/>
            </a:endParaRPr>
          </a:p>
        </p:txBody>
      </p:sp>
      <p:sp>
        <p:nvSpPr>
          <p:cNvPr id="7"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17</a:t>
            </a:fld>
            <a:endParaRPr lang="zh-TW" altLang="en-US" dirty="0"/>
          </a:p>
        </p:txBody>
      </p:sp>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2027748"/>
            <a:ext cx="8860308" cy="4310763"/>
          </a:xfrm>
          <a:prstGeom prst="rect">
            <a:avLst/>
          </a:prstGeom>
        </p:spPr>
      </p:pic>
    </p:spTree>
    <p:extLst>
      <p:ext uri="{BB962C8B-B14F-4D97-AF65-F5344CB8AC3E}">
        <p14:creationId xmlns:p14="http://schemas.microsoft.com/office/powerpoint/2010/main" val="15692005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dirty="0" err="1" smtClean="0"/>
              <a:t>Nephoxil</a:t>
            </a:r>
            <a:r>
              <a:rPr lang="en-US" altLang="zh-TW" dirty="0" smtClean="0"/>
              <a:t>– Complete Patent Protection</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833456313"/>
              </p:ext>
            </p:extLst>
          </p:nvPr>
        </p:nvGraphicFramePr>
        <p:xfrm>
          <a:off x="179512" y="1412776"/>
          <a:ext cx="8784976"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81415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dirty="0" smtClean="0">
                <a:solidFill>
                  <a:srgbClr val="000066"/>
                </a:solidFill>
              </a:rPr>
              <a:t>PBF Operation report</a:t>
            </a:r>
            <a:endParaRPr lang="zh-TW" altLang="en-US" dirty="0">
              <a:solidFill>
                <a:srgbClr val="000066"/>
              </a:solidFill>
            </a:endParaRPr>
          </a:p>
        </p:txBody>
      </p:sp>
    </p:spTree>
    <p:extLst>
      <p:ext uri="{BB962C8B-B14F-4D97-AF65-F5344CB8AC3E}">
        <p14:creationId xmlns:p14="http://schemas.microsoft.com/office/powerpoint/2010/main" val="1291527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Disclaimer </a:t>
            </a:r>
            <a:endParaRPr lang="zh-TW" altLang="en-US" dirty="0"/>
          </a:p>
        </p:txBody>
      </p:sp>
      <p:sp>
        <p:nvSpPr>
          <p:cNvPr id="3" name="內容版面配置區 2"/>
          <p:cNvSpPr>
            <a:spLocks noGrp="1"/>
          </p:cNvSpPr>
          <p:nvPr>
            <p:ph idx="1"/>
          </p:nvPr>
        </p:nvSpPr>
        <p:spPr>
          <a:xfrm>
            <a:off x="107504" y="1600200"/>
            <a:ext cx="8856984" cy="4781128"/>
          </a:xfrm>
        </p:spPr>
        <p:txBody>
          <a:bodyPr>
            <a:normAutofit fontScale="70000" lnSpcReduction="20000"/>
          </a:bodyPr>
          <a:lstStyle/>
          <a:p>
            <a:pPr marL="0" indent="0">
              <a:buNone/>
            </a:pPr>
            <a:r>
              <a:rPr lang="en-US" altLang="zh-TW" dirty="0"/>
              <a:t>Disclaimer • The presentation and the relevant information mentioned in this material, including operating performance, financial performance and the business outlook, have been compiled from both internal and external resources. • These forward looking statements involve known and unknown risks, uncertainties and other factors, including price variation, competition, global economy, exchange rate movement and market demand, which may cause actual results to differ materially from those implied by such forward-looking statements. • This Presentation should not be considered as the giving of investment advice by the Company or any of its shareholders, directors, officers, agents, employees or advisers. Each party to whom this Presentation is made available must make its own independent assessment of the Company after making such investigations and taking such advice as may be deemed necessary. In particular, any estimates or projections or opinions contained herein necessarily involve significant elements of subjective judgment, analysis and assumptions and each recipient should satisfy itself in relation to such matters. • The forward looking statements expressed in this material reflect the Company’s current view about the future as of today. The Company is not responsible for any updates if there are any changes in the future.</a:t>
            </a:r>
            <a:endParaRPr lang="zh-TW" altLang="en-US" dirty="0"/>
          </a:p>
        </p:txBody>
      </p:sp>
    </p:spTree>
    <p:extLst>
      <p:ext uri="{BB962C8B-B14F-4D97-AF65-F5344CB8AC3E}">
        <p14:creationId xmlns:p14="http://schemas.microsoft.com/office/powerpoint/2010/main" val="2858658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8"/>
          <p:cNvGraphicFramePr>
            <a:graphicFrameLocks noGrp="1"/>
          </p:cNvGraphicFramePr>
          <p:nvPr>
            <p:extLst/>
          </p:nvPr>
        </p:nvGraphicFramePr>
        <p:xfrm>
          <a:off x="4067944" y="1412776"/>
          <a:ext cx="1584176" cy="360040"/>
        </p:xfrm>
        <a:graphic>
          <a:graphicData uri="http://schemas.openxmlformats.org/drawingml/2006/table">
            <a:tbl>
              <a:tblPr>
                <a:tableStyleId>{5C22544A-7EE6-4342-B048-85BDC9FD1C3A}</a:tableStyleId>
              </a:tblPr>
              <a:tblGrid>
                <a:gridCol w="1584176"/>
              </a:tblGrid>
              <a:tr h="360040">
                <a:tc>
                  <a:txBody>
                    <a:bodyPr/>
                    <a:lstStyle/>
                    <a:p>
                      <a:pPr algn="l" fontAlgn="ctr"/>
                      <a:r>
                        <a:rPr lang="zh-TW" altLang="en-US" sz="1400" u="none" strike="noStrike" dirty="0">
                          <a:effectLst/>
                          <a:latin typeface="微軟正黑體" pitchFamily="34" charset="-120"/>
                          <a:ea typeface="微軟正黑體" pitchFamily="34" charset="-120"/>
                        </a:rPr>
                        <a:t>單位：新台幣千元</a:t>
                      </a:r>
                      <a:endParaRPr lang="zh-TW" altLang="en-US" sz="1400" b="0" i="0" u="none" strike="noStrike" dirty="0">
                        <a:solidFill>
                          <a:srgbClr val="000000"/>
                        </a:solidFill>
                        <a:effectLst/>
                        <a:latin typeface="微軟正黑體" pitchFamily="34" charset="-120"/>
                        <a:ea typeface="微軟正黑體" pitchFamily="34" charset="-120"/>
                      </a:endParaRPr>
                    </a:p>
                  </a:txBody>
                  <a:tcPr marL="7620" marR="7620" marT="7620" marB="0" anchor="ctr">
                    <a:noFill/>
                  </a:tcPr>
                </a:tc>
              </a:tr>
            </a:tbl>
          </a:graphicData>
        </a:graphic>
      </p:graphicFrame>
      <p:sp>
        <p:nvSpPr>
          <p:cNvPr id="2" name="標題 1"/>
          <p:cNvSpPr>
            <a:spLocks noGrp="1"/>
          </p:cNvSpPr>
          <p:nvPr>
            <p:ph type="title"/>
          </p:nvPr>
        </p:nvSpPr>
        <p:spPr/>
        <p:txBody>
          <a:bodyPr>
            <a:normAutofit/>
          </a:bodyPr>
          <a:lstStyle/>
          <a:p>
            <a:r>
              <a:rPr lang="en-US" altLang="zh-TW" sz="3200" dirty="0" smtClean="0"/>
              <a:t>103-105</a:t>
            </a:r>
            <a:r>
              <a:rPr lang="zh-TW" altLang="en-US" sz="3200" dirty="0"/>
              <a:t> </a:t>
            </a:r>
            <a:r>
              <a:rPr lang="en-US" altLang="zh-TW" sz="3200" dirty="0" smtClean="0"/>
              <a:t>Balance Sheet</a:t>
            </a:r>
            <a:endParaRPr lang="zh-TW" altLang="en-US" sz="3200" dirty="0"/>
          </a:p>
        </p:txBody>
      </p:sp>
      <p:sp>
        <p:nvSpPr>
          <p:cNvPr id="6"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solidFill>
                  <a:prstClr val="white"/>
                </a:solidFill>
              </a:rPr>
              <a:t>12</a:t>
            </a:r>
            <a:endParaRPr lang="zh-TW" altLang="en-US" dirty="0">
              <a:solidFill>
                <a:prstClr val="white"/>
              </a:solidFill>
            </a:endParaRPr>
          </a:p>
        </p:txBody>
      </p:sp>
      <p:graphicFrame>
        <p:nvGraphicFramePr>
          <p:cNvPr id="3" name="表格 2"/>
          <p:cNvGraphicFramePr>
            <a:graphicFrameLocks noGrp="1"/>
          </p:cNvGraphicFramePr>
          <p:nvPr>
            <p:extLst/>
          </p:nvPr>
        </p:nvGraphicFramePr>
        <p:xfrm>
          <a:off x="251520" y="1772820"/>
          <a:ext cx="4802332" cy="4392479"/>
        </p:xfrm>
        <a:graphic>
          <a:graphicData uri="http://schemas.openxmlformats.org/drawingml/2006/table">
            <a:tbl>
              <a:tblPr>
                <a:tableStyleId>{5C22544A-7EE6-4342-B048-85BDC9FD1C3A}</a:tableStyleId>
              </a:tblPr>
              <a:tblGrid>
                <a:gridCol w="1430482"/>
                <a:gridCol w="569274"/>
                <a:gridCol w="934192"/>
                <a:gridCol w="934192"/>
                <a:gridCol w="934192"/>
              </a:tblGrid>
              <a:tr h="337883">
                <a:tc>
                  <a:txBody>
                    <a:bodyPr/>
                    <a:lstStyle/>
                    <a:p>
                      <a:pPr algn="l" fontAlgn="ctr"/>
                      <a:r>
                        <a:rPr lang="zh-TW" altLang="en-US" sz="1200" b="1" u="none" strike="noStrike" dirty="0">
                          <a:effectLst/>
                        </a:rPr>
                        <a:t>　</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zh-TW" altLang="en-US" sz="1200" b="1" u="none" strike="noStrike" dirty="0">
                          <a:effectLst/>
                        </a:rPr>
                        <a:t>年度</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en-US" altLang="zh-TW" sz="1200" b="1" u="none" strike="noStrike">
                          <a:effectLst/>
                        </a:rPr>
                        <a:t>103</a:t>
                      </a:r>
                      <a:r>
                        <a:rPr lang="zh-TW" altLang="en-US" sz="1200" b="1" u="none" strike="noStrike">
                          <a:effectLst/>
                        </a:rPr>
                        <a:t>年</a:t>
                      </a:r>
                      <a:endParaRPr lang="zh-TW" altLang="en-US" sz="1200" b="1"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en-US" altLang="zh-TW" sz="1200" b="1" u="none" strike="noStrike">
                          <a:effectLst/>
                        </a:rPr>
                        <a:t>104</a:t>
                      </a:r>
                      <a:r>
                        <a:rPr lang="zh-TW" altLang="en-US" sz="1200" b="1" u="none" strike="noStrike">
                          <a:effectLst/>
                        </a:rPr>
                        <a:t>年</a:t>
                      </a:r>
                      <a:endParaRPr lang="zh-TW" altLang="en-US" sz="1200" b="1"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en-US" altLang="zh-TW" sz="1200" b="1" u="none" strike="noStrike">
                          <a:effectLst/>
                        </a:rPr>
                        <a:t>105</a:t>
                      </a:r>
                      <a:r>
                        <a:rPr lang="zh-TW" altLang="en-US" sz="1200" b="1" u="none" strike="noStrike">
                          <a:effectLst/>
                        </a:rPr>
                        <a:t>年</a:t>
                      </a:r>
                      <a:endParaRPr lang="zh-TW" altLang="en-US" sz="1200" b="1"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r>
              <a:tr h="337883">
                <a:tc>
                  <a:txBody>
                    <a:bodyPr/>
                    <a:lstStyle/>
                    <a:p>
                      <a:pPr algn="l" fontAlgn="ctr"/>
                      <a:r>
                        <a:rPr lang="zh-TW" altLang="en-US" sz="1200" b="1" u="none" strike="noStrike">
                          <a:effectLst/>
                        </a:rPr>
                        <a:t>科目</a:t>
                      </a:r>
                      <a:endParaRPr lang="zh-TW" altLang="en-US" sz="1200" b="1"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zh-TW" altLang="en-US" sz="1200" b="1" u="none" strike="noStrike" dirty="0">
                          <a:effectLst/>
                        </a:rPr>
                        <a:t>　</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zh-TW" altLang="en-US" sz="1200" b="1" u="none" strike="noStrike" dirty="0">
                          <a:effectLst/>
                        </a:rPr>
                        <a:t>合併財報</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zh-TW" altLang="en-US" sz="1200" b="1" u="none" strike="noStrike" dirty="0">
                          <a:effectLst/>
                        </a:rPr>
                        <a:t>合併財報</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c>
                  <a:txBody>
                    <a:bodyPr/>
                    <a:lstStyle/>
                    <a:p>
                      <a:pPr algn="ctr" fontAlgn="ctr"/>
                      <a:r>
                        <a:rPr lang="zh-TW" altLang="en-US" sz="1200" b="1" u="none" strike="noStrike" dirty="0">
                          <a:effectLst/>
                        </a:rPr>
                        <a:t>合併財報</a:t>
                      </a:r>
                      <a:endParaRPr lang="zh-TW" altLang="en-US" sz="1200" b="1"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solidFill>
                      <a:srgbClr val="3399FF"/>
                    </a:solidFill>
                  </a:tcPr>
                </a:tc>
              </a:tr>
              <a:tr h="337883">
                <a:tc>
                  <a:txBody>
                    <a:bodyPr/>
                    <a:lstStyle/>
                    <a:p>
                      <a:pPr algn="l" fontAlgn="ctr"/>
                      <a:r>
                        <a:rPr lang="zh-TW" altLang="en-US" sz="1200" u="none" strike="noStrike">
                          <a:effectLst/>
                        </a:rPr>
                        <a:t>營業收入淨額</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1,014,406</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1,205,065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1,049,246</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營業毛利</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609,072</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696,759</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591,656</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營業費用</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544.675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576,794</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462,035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營業利益</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64,397</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119,965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129,621</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營業外收支淨額</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10,171</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-3,777</a:t>
                      </a:r>
                      <a:endParaRPr lang="en-US" altLang="zh-TW" sz="1200" b="0" i="0" u="none" strike="noStrike">
                        <a:solidFill>
                          <a:srgbClr val="FF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-197</a:t>
                      </a:r>
                      <a:endParaRPr lang="en-US" altLang="zh-TW" sz="1200" b="0" i="0" u="none" strike="noStrike">
                        <a:solidFill>
                          <a:srgbClr val="FF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稅前淨利</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74,568</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116,188</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129,424</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稅後淨利</a:t>
                      </a: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47,479</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72,996</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89,720</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r>
                        <a:rPr lang="zh-TW" altLang="en-US" sz="1200" u="none" strike="noStrike">
                          <a:effectLst/>
                        </a:rPr>
                        <a:t>每股盈餘</a:t>
                      </a:r>
                      <a:r>
                        <a:rPr lang="en-US" altLang="zh-TW" sz="1200" u="none" strike="noStrike">
                          <a:effectLst/>
                        </a:rPr>
                        <a:t>(</a:t>
                      </a:r>
                      <a:r>
                        <a:rPr lang="zh-TW" altLang="en-US" sz="1200" u="none" strike="noStrike">
                          <a:effectLst/>
                        </a:rPr>
                        <a:t>元</a:t>
                      </a:r>
                      <a:r>
                        <a:rPr lang="en-US" altLang="zh-TW" sz="1200" u="none" strike="noStrike">
                          <a:effectLst/>
                        </a:rPr>
                        <a:t>)</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0.87</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1.30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1.45 </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64,397</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119,965</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129,621</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r h="337883">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dirty="0">
                          <a:effectLst/>
                        </a:rPr>
                        <a:t>74,568</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116,188</a:t>
                      </a:r>
                      <a:endParaRPr lang="en-US" altLang="zh-TW"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r" fontAlgn="ctr"/>
                      <a:r>
                        <a:rPr lang="en-US" altLang="zh-TW" sz="1200" u="none" strike="noStrike" dirty="0">
                          <a:effectLst/>
                        </a:rPr>
                        <a:t>129,424</a:t>
                      </a:r>
                      <a:endParaRPr lang="en-US" altLang="zh-TW"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r>
            </a:tbl>
          </a:graphicData>
        </a:graphic>
      </p:graphicFrame>
      <p:graphicFrame>
        <p:nvGraphicFramePr>
          <p:cNvPr id="7" name="圖表 6"/>
          <p:cNvGraphicFramePr/>
          <p:nvPr/>
        </p:nvGraphicFramePr>
        <p:xfrm>
          <a:off x="5148064" y="1772816"/>
          <a:ext cx="3816424" cy="43924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7142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solidFill>
                  <a:prstClr val="white"/>
                </a:solidFill>
              </a:rPr>
              <a:t>13</a:t>
            </a:r>
            <a:endParaRPr lang="zh-TW" altLang="en-US" dirty="0">
              <a:solidFill>
                <a:prstClr val="white"/>
              </a:solidFill>
            </a:endParaRPr>
          </a:p>
        </p:txBody>
      </p:sp>
      <p:sp>
        <p:nvSpPr>
          <p:cNvPr id="3" name="標題 2"/>
          <p:cNvSpPr>
            <a:spLocks noGrp="1"/>
          </p:cNvSpPr>
          <p:nvPr>
            <p:ph type="title"/>
          </p:nvPr>
        </p:nvSpPr>
        <p:spPr/>
        <p:txBody>
          <a:bodyPr>
            <a:normAutofit/>
          </a:bodyPr>
          <a:lstStyle/>
          <a:p>
            <a:r>
              <a:rPr lang="en-US" altLang="zh-TW" sz="3200" dirty="0" smtClean="0"/>
              <a:t>103-105</a:t>
            </a:r>
            <a:r>
              <a:rPr lang="zh-TW" altLang="en-US" sz="3200" dirty="0" smtClean="0"/>
              <a:t>年</a:t>
            </a:r>
            <a:r>
              <a:rPr lang="zh-TW" altLang="en-US" sz="3200" dirty="0"/>
              <a:t>營業利益與稅前利益趨勢</a:t>
            </a:r>
          </a:p>
        </p:txBody>
      </p:sp>
      <p:graphicFrame>
        <p:nvGraphicFramePr>
          <p:cNvPr id="6" name="圖表 5"/>
          <p:cNvGraphicFramePr>
            <a:graphicFrameLocks/>
          </p:cNvGraphicFramePr>
          <p:nvPr>
            <p:extLst>
              <p:ext uri="{D42A27DB-BD31-4B8C-83A1-F6EECF244321}">
                <p14:modId xmlns:p14="http://schemas.microsoft.com/office/powerpoint/2010/main" val="3145697385"/>
              </p:ext>
            </p:extLst>
          </p:nvPr>
        </p:nvGraphicFramePr>
        <p:xfrm>
          <a:off x="611560" y="1628800"/>
          <a:ext cx="7920880" cy="47446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84727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solidFill>
                  <a:prstClr val="white"/>
                </a:solidFill>
              </a:rPr>
              <a:t>14</a:t>
            </a:r>
            <a:endParaRPr lang="zh-TW" altLang="en-US" dirty="0">
              <a:solidFill>
                <a:prstClr val="white"/>
              </a:solidFill>
            </a:endParaRPr>
          </a:p>
        </p:txBody>
      </p:sp>
      <p:sp>
        <p:nvSpPr>
          <p:cNvPr id="3" name="標題 2"/>
          <p:cNvSpPr>
            <a:spLocks noGrp="1"/>
          </p:cNvSpPr>
          <p:nvPr>
            <p:ph type="title"/>
          </p:nvPr>
        </p:nvSpPr>
        <p:spPr/>
        <p:txBody>
          <a:bodyPr>
            <a:normAutofit/>
          </a:bodyPr>
          <a:lstStyle/>
          <a:p>
            <a:r>
              <a:rPr lang="en-US" altLang="zh-TW" sz="3200" dirty="0" smtClean="0"/>
              <a:t>103-105</a:t>
            </a:r>
            <a:r>
              <a:rPr lang="zh-TW" altLang="en-US" sz="3200" dirty="0"/>
              <a:t> </a:t>
            </a:r>
            <a:r>
              <a:rPr lang="en-US" altLang="zh-TW" sz="3200" dirty="0" smtClean="0"/>
              <a:t>Revenue by Product Lines</a:t>
            </a:r>
            <a:endParaRPr lang="zh-TW" altLang="en-US" sz="3200" dirty="0"/>
          </a:p>
        </p:txBody>
      </p:sp>
      <p:graphicFrame>
        <p:nvGraphicFramePr>
          <p:cNvPr id="5" name="圖表 4"/>
          <p:cNvGraphicFramePr>
            <a:graphicFrameLocks/>
          </p:cNvGraphicFramePr>
          <p:nvPr>
            <p:extLst>
              <p:ext uri="{D42A27DB-BD31-4B8C-83A1-F6EECF244321}">
                <p14:modId xmlns:p14="http://schemas.microsoft.com/office/powerpoint/2010/main" val="3703139843"/>
              </p:ext>
            </p:extLst>
          </p:nvPr>
        </p:nvGraphicFramePr>
        <p:xfrm>
          <a:off x="683568" y="1484784"/>
          <a:ext cx="7848872" cy="4888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22055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a:spLocks noGrp="1"/>
          </p:cNvSpPr>
          <p:nvPr>
            <p:ph type="title"/>
          </p:nvPr>
        </p:nvSpPr>
        <p:spPr/>
        <p:txBody>
          <a:bodyPr>
            <a:normAutofit/>
          </a:bodyPr>
          <a:lstStyle/>
          <a:p>
            <a:r>
              <a:rPr lang="en-US" altLang="zh-TW" sz="3200" dirty="0" smtClean="0"/>
              <a:t>103-105</a:t>
            </a:r>
            <a:r>
              <a:rPr lang="zh-TW" altLang="en-US" sz="3200" dirty="0"/>
              <a:t> </a:t>
            </a:r>
            <a:r>
              <a:rPr lang="en-US" altLang="zh-TW" sz="3200" dirty="0" smtClean="0"/>
              <a:t>R&amp;D Expenditures</a:t>
            </a:r>
            <a:endParaRPr lang="zh-TW" altLang="en-US" sz="3200" dirty="0"/>
          </a:p>
        </p:txBody>
      </p:sp>
      <p:sp>
        <p:nvSpPr>
          <p:cNvPr id="5"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solidFill>
                  <a:prstClr val="white"/>
                </a:solidFill>
              </a:rPr>
              <a:t>15</a:t>
            </a:r>
            <a:endParaRPr lang="zh-TW" altLang="en-US" dirty="0">
              <a:solidFill>
                <a:prstClr val="white"/>
              </a:solidFill>
            </a:endParaRPr>
          </a:p>
        </p:txBody>
      </p:sp>
      <p:graphicFrame>
        <p:nvGraphicFramePr>
          <p:cNvPr id="6" name="圖表 5"/>
          <p:cNvGraphicFramePr>
            <a:graphicFrameLocks/>
          </p:cNvGraphicFramePr>
          <p:nvPr>
            <p:extLst>
              <p:ext uri="{D42A27DB-BD31-4B8C-83A1-F6EECF244321}">
                <p14:modId xmlns:p14="http://schemas.microsoft.com/office/powerpoint/2010/main" val="4091563761"/>
              </p:ext>
            </p:extLst>
          </p:nvPr>
        </p:nvGraphicFramePr>
        <p:xfrm>
          <a:off x="457200" y="1556792"/>
          <a:ext cx="8363272" cy="46805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92576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2017</a:t>
            </a:r>
            <a:r>
              <a:rPr lang="zh-TW" altLang="en-US" dirty="0"/>
              <a:t> </a:t>
            </a:r>
            <a:r>
              <a:rPr lang="en-US" altLang="zh-TW" dirty="0" smtClean="0"/>
              <a:t>H1 Financial Report</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4255637639"/>
              </p:ext>
            </p:extLst>
          </p:nvPr>
        </p:nvGraphicFramePr>
        <p:xfrm>
          <a:off x="0" y="1412776"/>
          <a:ext cx="9144000"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827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dirty="0" err="1" smtClean="0"/>
              <a:t>Nephoxil</a:t>
            </a:r>
            <a:r>
              <a:rPr lang="en-US" altLang="zh-TW" dirty="0" smtClean="0"/>
              <a:t> Global Sales</a:t>
            </a:r>
            <a:br>
              <a:rPr lang="en-US" altLang="zh-TW" dirty="0" smtClean="0"/>
            </a:br>
            <a:r>
              <a:rPr lang="en-US" altLang="zh-TW" dirty="0" smtClean="0"/>
              <a:t>(US-</a:t>
            </a:r>
            <a:r>
              <a:rPr lang="en-US" altLang="zh-TW" dirty="0" err="1" smtClean="0"/>
              <a:t>Keryx</a:t>
            </a:r>
            <a:r>
              <a:rPr lang="en-US" altLang="zh-TW" dirty="0" smtClean="0"/>
              <a:t>)</a:t>
            </a:r>
            <a:endParaRPr lang="zh-TW" altLang="en-US" dirty="0"/>
          </a:p>
        </p:txBody>
      </p:sp>
      <p:graphicFrame>
        <p:nvGraphicFramePr>
          <p:cNvPr id="4" name="圖表 3"/>
          <p:cNvGraphicFramePr/>
          <p:nvPr>
            <p:extLst>
              <p:ext uri="{D42A27DB-BD31-4B8C-83A1-F6EECF244321}">
                <p14:modId xmlns:p14="http://schemas.microsoft.com/office/powerpoint/2010/main" val="2201253391"/>
              </p:ext>
            </p:extLst>
          </p:nvPr>
        </p:nvGraphicFramePr>
        <p:xfrm>
          <a:off x="323528" y="1556792"/>
          <a:ext cx="8208912" cy="50405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7264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570"/>
            <a:ext cx="8229600" cy="994122"/>
          </a:xfrm>
        </p:spPr>
        <p:txBody>
          <a:bodyPr/>
          <a:lstStyle/>
          <a:p>
            <a:pPr algn="ctr"/>
            <a:r>
              <a:rPr lang="zh-TW" altLang="en-US" dirty="0" smtClean="0"/>
              <a:t>拿百磷 </a:t>
            </a:r>
            <a:r>
              <a:rPr lang="en-US" altLang="zh-TW" dirty="0" smtClean="0"/>
              <a:t>-</a:t>
            </a:r>
            <a:r>
              <a:rPr lang="zh-TW" altLang="en-US" dirty="0" smtClean="0"/>
              <a:t> </a:t>
            </a:r>
            <a:r>
              <a:rPr lang="en-US" altLang="zh-TW" dirty="0" smtClean="0"/>
              <a:t>US</a:t>
            </a:r>
            <a:r>
              <a:rPr lang="zh-TW" altLang="en-US" dirty="0" smtClean="0"/>
              <a:t> </a:t>
            </a:r>
            <a:r>
              <a:rPr lang="en-US" altLang="zh-TW" dirty="0" err="1" smtClean="0"/>
              <a:t>Auryxia</a:t>
            </a:r>
            <a:endParaRPr lang="zh-TW" altLang="en-US" dirty="0"/>
          </a:p>
        </p:txBody>
      </p:sp>
      <p:sp>
        <p:nvSpPr>
          <p:cNvPr id="3" name="內容版面配置區 2"/>
          <p:cNvSpPr>
            <a:spLocks noGrp="1"/>
          </p:cNvSpPr>
          <p:nvPr>
            <p:ph idx="1"/>
          </p:nvPr>
        </p:nvSpPr>
        <p:spPr/>
        <p:txBody>
          <a:bodyPr/>
          <a:lstStyle/>
          <a:p>
            <a:r>
              <a:rPr lang="zh-TW" altLang="en-US" dirty="0" smtClean="0"/>
              <a:t>於</a:t>
            </a:r>
            <a:r>
              <a:rPr lang="en-US" altLang="zh-TW" dirty="0" smtClean="0"/>
              <a:t>2017</a:t>
            </a:r>
            <a:r>
              <a:rPr lang="zh-TW" altLang="en-US" dirty="0" smtClean="0"/>
              <a:t>年</a:t>
            </a:r>
            <a:r>
              <a:rPr lang="en-US" altLang="zh-TW" dirty="0" smtClean="0"/>
              <a:t>06</a:t>
            </a:r>
            <a:r>
              <a:rPr lang="zh-TW" altLang="en-US" dirty="0" smtClean="0"/>
              <a:t>月</a:t>
            </a:r>
            <a:r>
              <a:rPr lang="en-US" altLang="zh-TW" dirty="0" smtClean="0"/>
              <a:t>01</a:t>
            </a:r>
            <a:r>
              <a:rPr lang="zh-TW" altLang="en-US" dirty="0" smtClean="0"/>
              <a:t>日正式被納入</a:t>
            </a:r>
            <a:r>
              <a:rPr lang="en-US" altLang="zh-TW" dirty="0" smtClean="0"/>
              <a:t>Federal Government Medicare Part D</a:t>
            </a:r>
            <a:r>
              <a:rPr lang="zh-TW" altLang="en-US" dirty="0" smtClean="0"/>
              <a:t>給付 </a:t>
            </a:r>
            <a:r>
              <a:rPr lang="en-US" altLang="zh-TW" dirty="0" smtClean="0"/>
              <a:t>(Dialysis</a:t>
            </a:r>
            <a:r>
              <a:rPr lang="zh-TW" altLang="en-US" dirty="0" smtClean="0"/>
              <a:t>市場</a:t>
            </a:r>
            <a:r>
              <a:rPr lang="en-US" altLang="zh-TW" dirty="0" smtClean="0"/>
              <a:t>coverage</a:t>
            </a:r>
            <a:r>
              <a:rPr lang="zh-TW" altLang="en-US" dirty="0" smtClean="0"/>
              <a:t>達</a:t>
            </a:r>
            <a:r>
              <a:rPr lang="en-US" altLang="zh-TW" dirty="0" smtClean="0">
                <a:solidFill>
                  <a:srgbClr val="FF0000"/>
                </a:solidFill>
              </a:rPr>
              <a:t>75%</a:t>
            </a:r>
            <a:r>
              <a:rPr lang="en-US" altLang="zh-TW" dirty="0" smtClean="0"/>
              <a:t>)</a:t>
            </a:r>
            <a:r>
              <a:rPr lang="zh-TW" altLang="en-US" dirty="0" smtClean="0"/>
              <a:t>，</a:t>
            </a:r>
            <a:r>
              <a:rPr lang="zh-TW" altLang="en-US" dirty="0" smtClean="0">
                <a:solidFill>
                  <a:srgbClr val="FF0000"/>
                </a:solidFill>
              </a:rPr>
              <a:t>目前給付率為</a:t>
            </a:r>
            <a:r>
              <a:rPr lang="en-US" altLang="zh-TW" dirty="0" smtClean="0">
                <a:solidFill>
                  <a:srgbClr val="FF0000"/>
                </a:solidFill>
              </a:rPr>
              <a:t>95%</a:t>
            </a:r>
          </a:p>
          <a:p>
            <a:r>
              <a:rPr lang="zh-TW" altLang="en-US" dirty="0" smtClean="0"/>
              <a:t>於</a:t>
            </a:r>
            <a:r>
              <a:rPr lang="en-US" altLang="zh-TW" dirty="0" smtClean="0"/>
              <a:t>2017</a:t>
            </a:r>
            <a:r>
              <a:rPr lang="zh-TW" altLang="en-US" dirty="0" smtClean="0"/>
              <a:t>年</a:t>
            </a:r>
            <a:r>
              <a:rPr lang="en-US" altLang="zh-TW" dirty="0" smtClean="0"/>
              <a:t>01</a:t>
            </a:r>
            <a:r>
              <a:rPr lang="zh-TW" altLang="en-US" dirty="0" smtClean="0"/>
              <a:t>月</a:t>
            </a:r>
            <a:r>
              <a:rPr lang="en-US" altLang="zh-TW" dirty="0" smtClean="0"/>
              <a:t>08</a:t>
            </a:r>
            <a:r>
              <a:rPr lang="zh-TW" altLang="en-US" dirty="0" smtClean="0"/>
              <a:t>日正式向美國</a:t>
            </a:r>
            <a:r>
              <a:rPr lang="en-US" altLang="zh-TW" dirty="0" smtClean="0"/>
              <a:t>FDA</a:t>
            </a:r>
            <a:r>
              <a:rPr lang="zh-TW" altLang="en-US" dirty="0" smtClean="0"/>
              <a:t>申請</a:t>
            </a:r>
            <a:r>
              <a:rPr lang="en-US" altLang="zh-TW" dirty="0" err="1" smtClean="0"/>
              <a:t>sNDA</a:t>
            </a:r>
            <a:r>
              <a:rPr lang="en-US" altLang="zh-TW" dirty="0" smtClean="0"/>
              <a:t>(</a:t>
            </a:r>
            <a:r>
              <a:rPr lang="zh-TW" altLang="en-US" dirty="0" smtClean="0"/>
              <a:t>擴充適應症</a:t>
            </a:r>
            <a:r>
              <a:rPr lang="en-US" altLang="zh-TW" dirty="0" smtClean="0"/>
              <a:t>)</a:t>
            </a:r>
            <a:r>
              <a:rPr lang="zh-TW" altLang="en-US" dirty="0" smtClean="0"/>
              <a:t>，內容為治療成年非洗腎慢性腎病患之缺鐵性貧血適應症， </a:t>
            </a:r>
            <a:r>
              <a:rPr lang="en-US" altLang="zh-TW" dirty="0" smtClean="0"/>
              <a:t>PDUFA</a:t>
            </a:r>
            <a:r>
              <a:rPr lang="zh-TW" altLang="en-US" dirty="0" smtClean="0"/>
              <a:t> </a:t>
            </a:r>
            <a:r>
              <a:rPr lang="en-US" altLang="zh-TW" dirty="0" smtClean="0"/>
              <a:t>DATE</a:t>
            </a:r>
            <a:r>
              <a:rPr lang="zh-TW" altLang="en-US" dirty="0" smtClean="0"/>
              <a:t> </a:t>
            </a:r>
            <a:r>
              <a:rPr lang="en-US" altLang="zh-TW" dirty="0" smtClean="0"/>
              <a:t>:</a:t>
            </a:r>
            <a:r>
              <a:rPr lang="zh-TW" altLang="en-US" dirty="0" smtClean="0"/>
              <a:t> </a:t>
            </a:r>
            <a:r>
              <a:rPr lang="en-US" altLang="zh-TW" dirty="0" smtClean="0">
                <a:solidFill>
                  <a:srgbClr val="FF0000"/>
                </a:solidFill>
              </a:rPr>
              <a:t>2017</a:t>
            </a:r>
            <a:r>
              <a:rPr lang="zh-TW" altLang="en-US" dirty="0" smtClean="0">
                <a:solidFill>
                  <a:srgbClr val="FF0000"/>
                </a:solidFill>
              </a:rPr>
              <a:t>年</a:t>
            </a:r>
            <a:r>
              <a:rPr lang="en-US" altLang="zh-TW" dirty="0" smtClean="0">
                <a:solidFill>
                  <a:srgbClr val="FF0000"/>
                </a:solidFill>
              </a:rPr>
              <a:t>11</a:t>
            </a:r>
            <a:r>
              <a:rPr lang="zh-TW" altLang="en-US" dirty="0" smtClean="0">
                <a:solidFill>
                  <a:srgbClr val="FF0000"/>
                </a:solidFill>
              </a:rPr>
              <a:t>月</a:t>
            </a:r>
            <a:r>
              <a:rPr lang="en-US" altLang="zh-TW" dirty="0" smtClean="0">
                <a:solidFill>
                  <a:srgbClr val="FF0000"/>
                </a:solidFill>
              </a:rPr>
              <a:t>06</a:t>
            </a:r>
            <a:r>
              <a:rPr lang="zh-TW" altLang="en-US" dirty="0" smtClean="0">
                <a:solidFill>
                  <a:srgbClr val="FF0000"/>
                </a:solidFill>
              </a:rPr>
              <a:t>日</a:t>
            </a:r>
            <a:endParaRPr lang="en-US" altLang="zh-TW" dirty="0" smtClean="0">
              <a:solidFill>
                <a:srgbClr val="FF0000"/>
              </a:solidFill>
            </a:endParaRPr>
          </a:p>
          <a:p>
            <a:r>
              <a:rPr lang="en-US" altLang="zh-TW" dirty="0" smtClean="0"/>
              <a:t>Q1</a:t>
            </a:r>
            <a:r>
              <a:rPr lang="zh-TW" altLang="en-US" dirty="0" smtClean="0"/>
              <a:t>法說公告全年財測為</a:t>
            </a:r>
            <a:r>
              <a:rPr lang="en-US" altLang="zh-TW" dirty="0" smtClean="0"/>
              <a:t>6,000</a:t>
            </a:r>
            <a:r>
              <a:rPr lang="zh-TW" altLang="en-US" dirty="0" smtClean="0"/>
              <a:t>萬美元，</a:t>
            </a:r>
            <a:r>
              <a:rPr lang="en-US" altLang="zh-TW" dirty="0" smtClean="0"/>
              <a:t>Q2</a:t>
            </a:r>
            <a:r>
              <a:rPr lang="zh-TW" altLang="en-US" dirty="0" smtClean="0"/>
              <a:t>法說公告全年財測調升為</a:t>
            </a:r>
            <a:r>
              <a:rPr lang="en-US" altLang="zh-TW" dirty="0" smtClean="0">
                <a:solidFill>
                  <a:srgbClr val="FF0000"/>
                </a:solidFill>
              </a:rPr>
              <a:t>6,600</a:t>
            </a:r>
            <a:r>
              <a:rPr lang="zh-TW" altLang="en-US" dirty="0" smtClean="0">
                <a:solidFill>
                  <a:srgbClr val="FF0000"/>
                </a:solidFill>
              </a:rPr>
              <a:t>萬美元 </a:t>
            </a:r>
            <a:r>
              <a:rPr lang="en-US" altLang="zh-TW" dirty="0" smtClean="0"/>
              <a:t>(</a:t>
            </a:r>
            <a:r>
              <a:rPr lang="zh-TW" altLang="en-US" dirty="0" smtClean="0">
                <a:solidFill>
                  <a:srgbClr val="FF0000"/>
                </a:solidFill>
              </a:rPr>
              <a:t>較</a:t>
            </a:r>
            <a:r>
              <a:rPr lang="en-US" altLang="zh-TW" dirty="0" smtClean="0">
                <a:solidFill>
                  <a:srgbClr val="FF0000"/>
                </a:solidFill>
              </a:rPr>
              <a:t>2016</a:t>
            </a:r>
            <a:r>
              <a:rPr lang="zh-TW" altLang="en-US" dirty="0" smtClean="0">
                <a:solidFill>
                  <a:srgbClr val="FF0000"/>
                </a:solidFill>
              </a:rPr>
              <a:t>年的</a:t>
            </a:r>
            <a:r>
              <a:rPr lang="en-US" altLang="zh-TW" dirty="0" smtClean="0">
                <a:solidFill>
                  <a:srgbClr val="FF0000"/>
                </a:solidFill>
              </a:rPr>
              <a:t>2,722</a:t>
            </a:r>
            <a:r>
              <a:rPr lang="zh-TW" altLang="en-US" dirty="0" smtClean="0">
                <a:solidFill>
                  <a:srgbClr val="FF0000"/>
                </a:solidFill>
              </a:rPr>
              <a:t>萬美元成長約為</a:t>
            </a:r>
            <a:r>
              <a:rPr lang="en-US" altLang="zh-TW" dirty="0" smtClean="0">
                <a:solidFill>
                  <a:srgbClr val="FF0000"/>
                </a:solidFill>
              </a:rPr>
              <a:t>242.46%</a:t>
            </a:r>
            <a:r>
              <a:rPr lang="en-US" altLang="zh-TW" dirty="0" smtClean="0"/>
              <a:t>)</a:t>
            </a:r>
          </a:p>
          <a:p>
            <a:pPr marL="0" indent="0">
              <a:buNone/>
            </a:pPr>
            <a:endParaRPr lang="zh-TW" altLang="en-US" dirty="0"/>
          </a:p>
        </p:txBody>
      </p:sp>
    </p:spTree>
    <p:extLst>
      <p:ext uri="{BB962C8B-B14F-4D97-AF65-F5344CB8AC3E}">
        <p14:creationId xmlns:p14="http://schemas.microsoft.com/office/powerpoint/2010/main" val="15240853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descr="美國地圖01.jpg"/>
          <p:cNvPicPr>
            <a:picLocks noChangeAspect="1"/>
          </p:cNvPicPr>
          <p:nvPr/>
        </p:nvPicPr>
        <p:blipFill>
          <a:blip r:embed="rId2" cstate="print">
            <a:lum bright="65000" contrast="-75000"/>
          </a:blip>
          <a:srcRect t="18190" r="5971" b="13900"/>
          <a:stretch>
            <a:fillRect/>
          </a:stretch>
        </p:blipFill>
        <p:spPr>
          <a:xfrm>
            <a:off x="971600" y="2132856"/>
            <a:ext cx="5584450" cy="3749559"/>
          </a:xfrm>
          <a:prstGeom prst="rect">
            <a:avLst/>
          </a:prstGeom>
        </p:spPr>
      </p:pic>
      <p:sp>
        <p:nvSpPr>
          <p:cNvPr id="2" name="標題 1"/>
          <p:cNvSpPr>
            <a:spLocks noGrp="1"/>
          </p:cNvSpPr>
          <p:nvPr>
            <p:ph type="title"/>
          </p:nvPr>
        </p:nvSpPr>
        <p:spPr/>
        <p:txBody>
          <a:bodyPr>
            <a:normAutofit fontScale="90000"/>
          </a:bodyPr>
          <a:lstStyle/>
          <a:p>
            <a:pPr algn="ctr"/>
            <a:r>
              <a:rPr lang="zh-TW" altLang="en-US" dirty="0"/>
              <a:t>全球</a:t>
            </a:r>
            <a:r>
              <a:rPr lang="zh-TW" altLang="en-US" dirty="0">
                <a:solidFill>
                  <a:srgbClr val="FF0000"/>
                </a:solidFill>
              </a:rPr>
              <a:t>唯一雙效型</a:t>
            </a:r>
            <a:r>
              <a:rPr lang="zh-TW" altLang="en-US" dirty="0"/>
              <a:t>非鋁非鈣新型磷結合劑</a:t>
            </a:r>
            <a:r>
              <a:rPr lang="en-US" altLang="zh-TW" dirty="0"/>
              <a:t/>
            </a:r>
            <a:br>
              <a:rPr lang="en-US" altLang="zh-TW" dirty="0"/>
            </a:br>
            <a:r>
              <a:rPr lang="en-US" altLang="zh-TW" dirty="0"/>
              <a:t>(US Market)</a:t>
            </a:r>
            <a:endParaRPr lang="zh-TW" altLang="en-US" dirty="0"/>
          </a:p>
        </p:txBody>
      </p:sp>
      <p:pic>
        <p:nvPicPr>
          <p:cNvPr id="1029" name="Picture 5"/>
          <p:cNvPicPr>
            <a:picLocks noChangeAspect="1" noChangeArrowheads="1"/>
          </p:cNvPicPr>
          <p:nvPr/>
        </p:nvPicPr>
        <p:blipFill>
          <a:blip r:embed="rId3" cstate="print"/>
          <a:srcRect l="16767" t="35964" r="80017" b="53231"/>
          <a:stretch>
            <a:fillRect/>
          </a:stretch>
        </p:blipFill>
        <p:spPr bwMode="auto">
          <a:xfrm>
            <a:off x="6961858" y="5877272"/>
            <a:ext cx="418454" cy="790414"/>
          </a:xfrm>
          <a:prstGeom prst="rect">
            <a:avLst/>
          </a:prstGeom>
          <a:noFill/>
          <a:ln w="9525">
            <a:noFill/>
            <a:miter lim="800000"/>
            <a:headEnd/>
            <a:tailEnd/>
          </a:ln>
        </p:spPr>
      </p:pic>
      <p:pic>
        <p:nvPicPr>
          <p:cNvPr id="10" name="Picture 5"/>
          <p:cNvPicPr>
            <a:picLocks noChangeAspect="1" noChangeArrowheads="1"/>
          </p:cNvPicPr>
          <p:nvPr/>
        </p:nvPicPr>
        <p:blipFill>
          <a:blip r:embed="rId3" cstate="print"/>
          <a:srcRect l="17029" t="57326" r="79660" b="31621"/>
          <a:stretch>
            <a:fillRect/>
          </a:stretch>
        </p:blipFill>
        <p:spPr bwMode="auto">
          <a:xfrm>
            <a:off x="6229366" y="3645024"/>
            <a:ext cx="430866" cy="808539"/>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16241" t="24407" r="79421" b="64036"/>
          <a:stretch>
            <a:fillRect/>
          </a:stretch>
        </p:blipFill>
        <p:spPr bwMode="auto">
          <a:xfrm>
            <a:off x="1084619" y="4743795"/>
            <a:ext cx="564407" cy="845445"/>
          </a:xfrm>
          <a:prstGeom prst="rect">
            <a:avLst/>
          </a:prstGeom>
          <a:noFill/>
          <a:ln w="9525">
            <a:noFill/>
            <a:miter lim="800000"/>
            <a:headEnd/>
            <a:tailEnd/>
          </a:ln>
        </p:spPr>
      </p:pic>
      <p:pic>
        <p:nvPicPr>
          <p:cNvPr id="14" name="Picture 4"/>
          <p:cNvPicPr>
            <a:picLocks noChangeAspect="1" noChangeArrowheads="1"/>
          </p:cNvPicPr>
          <p:nvPr/>
        </p:nvPicPr>
        <p:blipFill>
          <a:blip r:embed="rId4" cstate="print"/>
          <a:srcRect l="16241" t="24407" r="79421" b="64036"/>
          <a:stretch>
            <a:fillRect/>
          </a:stretch>
        </p:blipFill>
        <p:spPr bwMode="auto">
          <a:xfrm>
            <a:off x="1631329" y="4743795"/>
            <a:ext cx="564407" cy="845445"/>
          </a:xfrm>
          <a:prstGeom prst="rect">
            <a:avLst/>
          </a:prstGeom>
          <a:noFill/>
          <a:ln w="9525">
            <a:noFill/>
            <a:miter lim="800000"/>
            <a:headEnd/>
            <a:tailEnd/>
          </a:ln>
        </p:spPr>
      </p:pic>
      <p:sp>
        <p:nvSpPr>
          <p:cNvPr id="16" name="圓角矩形 15"/>
          <p:cNvSpPr/>
          <p:nvPr/>
        </p:nvSpPr>
        <p:spPr>
          <a:xfrm>
            <a:off x="395536" y="3663675"/>
            <a:ext cx="2592288" cy="108012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rgbClr val="FFFF00"/>
                </a:solidFill>
              </a:rPr>
              <a:t>350,000-450,000</a:t>
            </a:r>
          </a:p>
          <a:p>
            <a:pPr algn="ctr"/>
            <a:r>
              <a:rPr lang="en-US" altLang="zh-TW" sz="2400" b="1" dirty="0" smtClean="0">
                <a:solidFill>
                  <a:srgbClr val="FFFF00"/>
                </a:solidFill>
              </a:rPr>
              <a:t>Dialysis Patients</a:t>
            </a:r>
          </a:p>
        </p:txBody>
      </p:sp>
      <p:pic>
        <p:nvPicPr>
          <p:cNvPr id="17" name="Picture 5"/>
          <p:cNvPicPr>
            <a:picLocks noChangeAspect="1" noChangeArrowheads="1"/>
          </p:cNvPicPr>
          <p:nvPr/>
        </p:nvPicPr>
        <p:blipFill>
          <a:blip r:embed="rId3" cstate="print"/>
          <a:srcRect l="17029" t="57326" r="79660" b="31621"/>
          <a:stretch>
            <a:fillRect/>
          </a:stretch>
        </p:blipFill>
        <p:spPr bwMode="auto">
          <a:xfrm>
            <a:off x="6733422" y="3645024"/>
            <a:ext cx="430866" cy="808539"/>
          </a:xfrm>
          <a:prstGeom prst="rect">
            <a:avLst/>
          </a:prstGeom>
          <a:noFill/>
          <a:ln w="9525">
            <a:noFill/>
            <a:miter lim="800000"/>
            <a:headEnd/>
            <a:tailEnd/>
          </a:ln>
        </p:spPr>
      </p:pic>
      <p:pic>
        <p:nvPicPr>
          <p:cNvPr id="19" name="Picture 5"/>
          <p:cNvPicPr>
            <a:picLocks noChangeAspect="1" noChangeArrowheads="1"/>
          </p:cNvPicPr>
          <p:nvPr/>
        </p:nvPicPr>
        <p:blipFill>
          <a:blip r:embed="rId3" cstate="print"/>
          <a:srcRect l="16767" t="35964" r="80017" b="53231"/>
          <a:stretch>
            <a:fillRect/>
          </a:stretch>
        </p:blipFill>
        <p:spPr bwMode="auto">
          <a:xfrm>
            <a:off x="6457802" y="5877272"/>
            <a:ext cx="418454" cy="790414"/>
          </a:xfrm>
          <a:prstGeom prst="rect">
            <a:avLst/>
          </a:prstGeom>
          <a:noFill/>
          <a:ln w="9525">
            <a:noFill/>
            <a:miter lim="800000"/>
            <a:headEnd/>
            <a:tailEnd/>
          </a:ln>
        </p:spPr>
      </p:pic>
      <p:sp>
        <p:nvSpPr>
          <p:cNvPr id="21" name="圓角矩形 20"/>
          <p:cNvSpPr/>
          <p:nvPr/>
        </p:nvSpPr>
        <p:spPr>
          <a:xfrm>
            <a:off x="5292080" y="2564904"/>
            <a:ext cx="2880320" cy="108012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500"/>
              </a:lnSpc>
            </a:pPr>
            <a:r>
              <a:rPr lang="en-US" altLang="zh-TW" b="1" dirty="0" smtClean="0">
                <a:solidFill>
                  <a:srgbClr val="000066"/>
                </a:solidFill>
              </a:rPr>
              <a:t>650,000 </a:t>
            </a:r>
          </a:p>
          <a:p>
            <a:pPr algn="ctr">
              <a:lnSpc>
                <a:spcPts val="1500"/>
              </a:lnSpc>
            </a:pPr>
            <a:r>
              <a:rPr lang="en-US" altLang="zh-TW" b="1" dirty="0" smtClean="0">
                <a:solidFill>
                  <a:srgbClr val="000066"/>
                </a:solidFill>
              </a:rPr>
              <a:t>Treated with IDA</a:t>
            </a:r>
          </a:p>
          <a:p>
            <a:pPr algn="ctr">
              <a:lnSpc>
                <a:spcPts val="1500"/>
              </a:lnSpc>
            </a:pPr>
            <a:r>
              <a:rPr lang="en-US" altLang="zh-TW" b="1" dirty="0" smtClean="0">
                <a:solidFill>
                  <a:srgbClr val="000066"/>
                </a:solidFill>
              </a:rPr>
              <a:t>+</a:t>
            </a:r>
          </a:p>
          <a:p>
            <a:pPr algn="ctr">
              <a:lnSpc>
                <a:spcPts val="1500"/>
              </a:lnSpc>
            </a:pPr>
            <a:r>
              <a:rPr lang="en-US" altLang="zh-TW" b="1" dirty="0" smtClean="0">
                <a:solidFill>
                  <a:srgbClr val="000066"/>
                </a:solidFill>
              </a:rPr>
              <a:t>250,000-400,000 </a:t>
            </a:r>
          </a:p>
          <a:p>
            <a:pPr algn="ctr">
              <a:lnSpc>
                <a:spcPts val="1500"/>
              </a:lnSpc>
            </a:pPr>
            <a:r>
              <a:rPr lang="en-US" altLang="zh-TW" b="1" dirty="0" smtClean="0">
                <a:solidFill>
                  <a:srgbClr val="000066"/>
                </a:solidFill>
              </a:rPr>
              <a:t>Potential IDA Candidates</a:t>
            </a:r>
            <a:endParaRPr lang="zh-TW" altLang="en-US" b="1" dirty="0">
              <a:solidFill>
                <a:srgbClr val="000066"/>
              </a:solidFill>
            </a:endParaRPr>
          </a:p>
        </p:txBody>
      </p:sp>
      <p:sp>
        <p:nvSpPr>
          <p:cNvPr id="22" name="矩形 21"/>
          <p:cNvSpPr/>
          <p:nvPr/>
        </p:nvSpPr>
        <p:spPr>
          <a:xfrm>
            <a:off x="3851920" y="2708920"/>
            <a:ext cx="1433405" cy="830997"/>
          </a:xfrm>
          <a:prstGeom prst="rect">
            <a:avLst/>
          </a:prstGeom>
        </p:spPr>
        <p:txBody>
          <a:bodyPr wrap="none">
            <a:spAutoFit/>
          </a:bodyPr>
          <a:lstStyle/>
          <a:p>
            <a:pPr algn="ctr"/>
            <a:r>
              <a:rPr lang="en-US" altLang="zh-TW" sz="2400" b="1" dirty="0" smtClean="0">
                <a:solidFill>
                  <a:srgbClr val="000066"/>
                </a:solidFill>
              </a:rPr>
              <a:t>1,700,000</a:t>
            </a:r>
          </a:p>
          <a:p>
            <a:pPr algn="ctr"/>
            <a:r>
              <a:rPr lang="en-US" altLang="zh-TW" sz="2400" b="1" dirty="0" smtClean="0">
                <a:solidFill>
                  <a:srgbClr val="000066"/>
                </a:solidFill>
              </a:rPr>
              <a:t>NDD-CKD</a:t>
            </a:r>
          </a:p>
        </p:txBody>
      </p:sp>
      <p:sp>
        <p:nvSpPr>
          <p:cNvPr id="23" name="圓角矩形 22"/>
          <p:cNvSpPr/>
          <p:nvPr/>
        </p:nvSpPr>
        <p:spPr>
          <a:xfrm>
            <a:off x="5364088" y="4725144"/>
            <a:ext cx="2736304" cy="1080120"/>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smtClean="0">
                <a:solidFill>
                  <a:schemeClr val="tx2">
                    <a:lumMod val="50000"/>
                  </a:schemeClr>
                </a:solidFill>
              </a:rPr>
              <a:t>2,600,000 </a:t>
            </a:r>
          </a:p>
          <a:p>
            <a:pPr algn="ctr"/>
            <a:r>
              <a:rPr lang="en-US" altLang="zh-TW" sz="2400" b="1" dirty="0" smtClean="0">
                <a:solidFill>
                  <a:schemeClr val="tx2">
                    <a:lumMod val="50000"/>
                  </a:schemeClr>
                </a:solidFill>
              </a:rPr>
              <a:t>CKD Patients in US</a:t>
            </a:r>
            <a:endParaRPr lang="zh-TW" altLang="en-US" sz="2400" b="1" dirty="0">
              <a:solidFill>
                <a:schemeClr val="tx2">
                  <a:lumMod val="50000"/>
                </a:schemeClr>
              </a:solidFill>
            </a:endParaRPr>
          </a:p>
        </p:txBody>
      </p:sp>
      <p:pic>
        <p:nvPicPr>
          <p:cNvPr id="24" name="Picture 5"/>
          <p:cNvPicPr>
            <a:picLocks noChangeAspect="1" noChangeArrowheads="1"/>
          </p:cNvPicPr>
          <p:nvPr/>
        </p:nvPicPr>
        <p:blipFill>
          <a:blip r:embed="rId3" cstate="print"/>
          <a:srcRect l="16767" t="35964" r="80017" b="53231"/>
          <a:stretch>
            <a:fillRect/>
          </a:stretch>
        </p:blipFill>
        <p:spPr bwMode="auto">
          <a:xfrm>
            <a:off x="5953746" y="5877272"/>
            <a:ext cx="418454" cy="790414"/>
          </a:xfrm>
          <a:prstGeom prst="rect">
            <a:avLst/>
          </a:prstGeom>
          <a:noFill/>
          <a:ln w="9525">
            <a:noFill/>
            <a:miter lim="800000"/>
            <a:headEnd/>
            <a:tailEnd/>
          </a:ln>
        </p:spPr>
      </p:pic>
      <p:pic>
        <p:nvPicPr>
          <p:cNvPr id="27" name="Picture 2"/>
          <p:cNvPicPr>
            <a:picLocks noChangeAspect="1" noChangeArrowheads="1"/>
          </p:cNvPicPr>
          <p:nvPr/>
        </p:nvPicPr>
        <p:blipFill>
          <a:blip r:embed="rId5" cstate="print"/>
          <a:srcRect l="80248" t="24609" r="8130" b="58657"/>
          <a:stretch>
            <a:fillRect/>
          </a:stretch>
        </p:blipFill>
        <p:spPr bwMode="auto">
          <a:xfrm>
            <a:off x="1763688" y="2420888"/>
            <a:ext cx="792088" cy="641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3"/>
          <p:cNvPicPr>
            <a:picLocks noChangeAspect="1" noChangeArrowheads="1"/>
          </p:cNvPicPr>
          <p:nvPr/>
        </p:nvPicPr>
        <p:blipFill>
          <a:blip r:embed="rId6" cstate="print"/>
          <a:srcRect l="11069" t="15750" r="76756" b="77359"/>
          <a:stretch>
            <a:fillRect/>
          </a:stretch>
        </p:blipFill>
        <p:spPr bwMode="auto">
          <a:xfrm>
            <a:off x="179512" y="2564904"/>
            <a:ext cx="1357865" cy="4320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4"/>
          <p:cNvPicPr>
            <a:picLocks noChangeAspect="1" noChangeArrowheads="1"/>
          </p:cNvPicPr>
          <p:nvPr/>
        </p:nvPicPr>
        <p:blipFill>
          <a:blip r:embed="rId7" cstate="print"/>
          <a:srcRect l="6279" t="22438" r="85041" b="71528"/>
          <a:stretch>
            <a:fillRect/>
          </a:stretch>
        </p:blipFill>
        <p:spPr bwMode="auto">
          <a:xfrm>
            <a:off x="0" y="3140968"/>
            <a:ext cx="1129332" cy="441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 name="圖片 29"/>
          <p:cNvPicPr>
            <a:picLocks noChangeAspect="1"/>
          </p:cNvPicPr>
          <p:nvPr/>
        </p:nvPicPr>
        <p:blipFill>
          <a:blip r:embed="rId8" cstate="print">
            <a:extLst>
              <a:ext uri="{28A0092B-C50C-407E-A947-70E740481C1C}">
                <a14:useLocalDpi xmlns:a14="http://schemas.microsoft.com/office/drawing/2010/main" val="0"/>
              </a:ext>
            </a:extLst>
          </a:blip>
          <a:srcRect l="4805" t="29034" r="61421" b="17200"/>
          <a:stretch>
            <a:fillRect/>
          </a:stretch>
        </p:blipFill>
        <p:spPr>
          <a:xfrm>
            <a:off x="1403648" y="3140968"/>
            <a:ext cx="954980" cy="4523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1" name="向下箭號 30"/>
          <p:cNvSpPr/>
          <p:nvPr/>
        </p:nvSpPr>
        <p:spPr>
          <a:xfrm>
            <a:off x="7596336" y="3789040"/>
            <a:ext cx="432048" cy="864096"/>
          </a:xfrm>
          <a:prstGeom prst="down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2" name="圖片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60032" y="1501951"/>
            <a:ext cx="3572248" cy="1062953"/>
          </a:xfrm>
          <a:prstGeom prst="rect">
            <a:avLst/>
          </a:prstGeom>
        </p:spPr>
      </p:pic>
    </p:spTree>
    <p:extLst>
      <p:ext uri="{BB962C8B-B14F-4D97-AF65-F5344CB8AC3E}">
        <p14:creationId xmlns:p14="http://schemas.microsoft.com/office/powerpoint/2010/main" val="4182799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ctr"/>
            <a:r>
              <a:rPr lang="en-US" altLang="zh-TW" dirty="0" err="1" smtClean="0"/>
              <a:t>Nephoxil</a:t>
            </a:r>
            <a:r>
              <a:rPr lang="en-US" altLang="zh-TW" dirty="0" smtClean="0"/>
              <a:t> Global Sales</a:t>
            </a:r>
            <a:br>
              <a:rPr lang="en-US" altLang="zh-TW" dirty="0" smtClean="0"/>
            </a:br>
            <a:r>
              <a:rPr lang="en-US" altLang="zh-TW" dirty="0" smtClean="0"/>
              <a:t>(JP-Torii)</a:t>
            </a:r>
            <a:endParaRPr lang="zh-TW" altLang="en-US" dirty="0"/>
          </a:p>
        </p:txBody>
      </p:sp>
      <p:graphicFrame>
        <p:nvGraphicFramePr>
          <p:cNvPr id="5" name="圖表 4"/>
          <p:cNvGraphicFramePr/>
          <p:nvPr/>
        </p:nvGraphicFramePr>
        <p:xfrm>
          <a:off x="323528" y="1556792"/>
          <a:ext cx="8568952" cy="50965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04832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Nephoxil</a:t>
            </a:r>
            <a:r>
              <a:rPr lang="zh-TW" altLang="en-US" dirty="0" smtClean="0"/>
              <a:t> </a:t>
            </a:r>
            <a:r>
              <a:rPr lang="en-US" altLang="zh-TW" dirty="0" smtClean="0"/>
              <a:t>-</a:t>
            </a:r>
            <a:r>
              <a:rPr lang="zh-TW" altLang="en-US" dirty="0" smtClean="0"/>
              <a:t> </a:t>
            </a:r>
            <a:r>
              <a:rPr lang="en-US" altLang="zh-TW" dirty="0" smtClean="0"/>
              <a:t>Japan</a:t>
            </a:r>
            <a:r>
              <a:rPr lang="zh-TW" altLang="en-US" dirty="0" smtClean="0"/>
              <a:t> </a:t>
            </a:r>
            <a:r>
              <a:rPr lang="en-US" altLang="zh-TW" dirty="0" err="1" smtClean="0"/>
              <a:t>Riona</a:t>
            </a:r>
            <a:endParaRPr lang="zh-TW" altLang="en-US" dirty="0"/>
          </a:p>
        </p:txBody>
      </p:sp>
      <p:sp>
        <p:nvSpPr>
          <p:cNvPr id="3" name="內容版面配置區 2"/>
          <p:cNvSpPr>
            <a:spLocks noGrp="1"/>
          </p:cNvSpPr>
          <p:nvPr>
            <p:ph idx="1"/>
          </p:nvPr>
        </p:nvSpPr>
        <p:spPr/>
        <p:txBody>
          <a:bodyPr/>
          <a:lstStyle/>
          <a:p>
            <a:r>
              <a:rPr lang="zh-TW" altLang="en-US" dirty="0" smtClean="0"/>
              <a:t>目前進行</a:t>
            </a:r>
            <a:r>
              <a:rPr lang="en-US" altLang="zh-TW" dirty="0" smtClean="0"/>
              <a:t>Phase</a:t>
            </a:r>
            <a:r>
              <a:rPr lang="zh-TW" altLang="en-US" dirty="0" smtClean="0"/>
              <a:t> </a:t>
            </a:r>
            <a:r>
              <a:rPr lang="en-US" altLang="zh-TW" dirty="0" smtClean="0"/>
              <a:t>II</a:t>
            </a:r>
            <a:r>
              <a:rPr lang="zh-TW" altLang="en-US" dirty="0" smtClean="0"/>
              <a:t> </a:t>
            </a:r>
            <a:r>
              <a:rPr lang="en-US" altLang="zh-TW" dirty="0" smtClean="0"/>
              <a:t>Iron</a:t>
            </a:r>
            <a:r>
              <a:rPr lang="zh-TW" altLang="en-US" dirty="0" smtClean="0"/>
              <a:t> </a:t>
            </a:r>
            <a:r>
              <a:rPr lang="en-US" altLang="zh-TW" dirty="0" smtClean="0"/>
              <a:t>Deficiency</a:t>
            </a:r>
            <a:r>
              <a:rPr lang="zh-TW" altLang="en-US" dirty="0" smtClean="0"/>
              <a:t> </a:t>
            </a:r>
            <a:r>
              <a:rPr lang="en-US" altLang="zh-TW" dirty="0" smtClean="0"/>
              <a:t>Anemia</a:t>
            </a:r>
          </a:p>
          <a:p>
            <a:r>
              <a:rPr lang="en-US" altLang="zh-TW" dirty="0" smtClean="0"/>
              <a:t>2017</a:t>
            </a:r>
            <a:r>
              <a:rPr lang="zh-TW" altLang="en-US" dirty="0" smtClean="0"/>
              <a:t>全年財測目標 </a:t>
            </a:r>
            <a:r>
              <a:rPr lang="en-US" altLang="zh-TW" dirty="0" smtClean="0"/>
              <a:t>:</a:t>
            </a:r>
            <a:r>
              <a:rPr lang="zh-TW" altLang="en-US" dirty="0" smtClean="0"/>
              <a:t> </a:t>
            </a:r>
            <a:r>
              <a:rPr lang="en-US" altLang="zh-TW" dirty="0" smtClean="0">
                <a:solidFill>
                  <a:srgbClr val="FF0000"/>
                </a:solidFill>
              </a:rPr>
              <a:t>62.40</a:t>
            </a:r>
            <a:r>
              <a:rPr lang="zh-TW" altLang="en-US" dirty="0" smtClean="0">
                <a:solidFill>
                  <a:srgbClr val="FF0000"/>
                </a:solidFill>
              </a:rPr>
              <a:t>億日圓 </a:t>
            </a:r>
            <a:r>
              <a:rPr lang="en-US" altLang="zh-TW" dirty="0" smtClean="0"/>
              <a:t>(</a:t>
            </a:r>
            <a:r>
              <a:rPr lang="zh-TW" altLang="en-US" dirty="0" smtClean="0">
                <a:solidFill>
                  <a:srgbClr val="FF0000"/>
                </a:solidFill>
              </a:rPr>
              <a:t>較</a:t>
            </a:r>
            <a:r>
              <a:rPr lang="en-US" altLang="zh-TW" dirty="0" smtClean="0">
                <a:solidFill>
                  <a:srgbClr val="FF0000"/>
                </a:solidFill>
              </a:rPr>
              <a:t>2016</a:t>
            </a:r>
            <a:r>
              <a:rPr lang="zh-TW" altLang="en-US" dirty="0" smtClean="0">
                <a:solidFill>
                  <a:srgbClr val="FF0000"/>
                </a:solidFill>
              </a:rPr>
              <a:t>年的</a:t>
            </a:r>
            <a:r>
              <a:rPr lang="en-US" altLang="zh-TW" smtClean="0">
                <a:solidFill>
                  <a:srgbClr val="FF0000"/>
                </a:solidFill>
              </a:rPr>
              <a:t>56.34</a:t>
            </a:r>
            <a:r>
              <a:rPr lang="zh-TW" altLang="en-US" dirty="0" smtClean="0">
                <a:solidFill>
                  <a:srgbClr val="FF0000"/>
                </a:solidFill>
              </a:rPr>
              <a:t>億日圓成長約為</a:t>
            </a:r>
            <a:r>
              <a:rPr lang="en-US" altLang="zh-TW" dirty="0" smtClean="0">
                <a:solidFill>
                  <a:srgbClr val="FF0000"/>
                </a:solidFill>
              </a:rPr>
              <a:t>10.75%</a:t>
            </a:r>
            <a:r>
              <a:rPr lang="en-US" altLang="zh-TW" dirty="0" smtClean="0"/>
              <a:t>)</a:t>
            </a:r>
            <a:endParaRPr lang="zh-TW" altLang="en-US" dirty="0"/>
          </a:p>
        </p:txBody>
      </p:sp>
    </p:spTree>
    <p:extLst>
      <p:ext uri="{BB962C8B-B14F-4D97-AF65-F5344CB8AC3E}">
        <p14:creationId xmlns:p14="http://schemas.microsoft.com/office/powerpoint/2010/main" val="4229691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t>簡報大綱</a:t>
            </a:r>
            <a:endParaRPr lang="zh-TW" altLang="en-US" dirty="0"/>
          </a:p>
        </p:txBody>
      </p:sp>
      <p:sp>
        <p:nvSpPr>
          <p:cNvPr id="3" name="內容版面配置區 2"/>
          <p:cNvSpPr>
            <a:spLocks noGrp="1"/>
          </p:cNvSpPr>
          <p:nvPr>
            <p:ph idx="1"/>
          </p:nvPr>
        </p:nvSpPr>
        <p:spPr/>
        <p:txBody>
          <a:bodyPr/>
          <a:lstStyle/>
          <a:p>
            <a:r>
              <a:rPr lang="en-US" altLang="zh-TW" sz="4000" dirty="0" smtClean="0"/>
              <a:t>PBF Company Overview</a:t>
            </a:r>
          </a:p>
          <a:p>
            <a:r>
              <a:rPr lang="en-US" altLang="zh-TW" sz="4000" dirty="0" smtClean="0"/>
              <a:t>PBF Core Product Lines</a:t>
            </a:r>
          </a:p>
          <a:p>
            <a:r>
              <a:rPr lang="en-US" altLang="zh-TW" sz="4000" dirty="0" smtClean="0"/>
              <a:t>2014 ~ 2016 Financial Numbers</a:t>
            </a:r>
          </a:p>
          <a:p>
            <a:r>
              <a:rPr lang="en-US" altLang="zh-TW" sz="4000" dirty="0" smtClean="0"/>
              <a:t>2017 H1 Financial Numbers</a:t>
            </a:r>
          </a:p>
          <a:p>
            <a:r>
              <a:rPr lang="en-US" altLang="zh-TW" sz="4000" dirty="0" smtClean="0"/>
              <a:t>2017</a:t>
            </a:r>
            <a:r>
              <a:rPr lang="zh-TW" altLang="en-US" sz="4000" dirty="0"/>
              <a:t> </a:t>
            </a:r>
            <a:r>
              <a:rPr lang="en-US" altLang="zh-TW" sz="4000" dirty="0" smtClean="0"/>
              <a:t>Operation Strategy</a:t>
            </a:r>
          </a:p>
          <a:p>
            <a:r>
              <a:rPr lang="en-US" altLang="zh-TW" sz="4000" dirty="0" smtClean="0"/>
              <a:t>Future Growth</a:t>
            </a:r>
          </a:p>
          <a:p>
            <a:endParaRPr lang="zh-TW" altLang="en-US" dirty="0"/>
          </a:p>
        </p:txBody>
      </p:sp>
    </p:spTree>
    <p:extLst>
      <p:ext uri="{BB962C8B-B14F-4D97-AF65-F5344CB8AC3E}">
        <p14:creationId xmlns:p14="http://schemas.microsoft.com/office/powerpoint/2010/main" val="3766977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err="1" smtClean="0"/>
              <a:t>Nephoxil</a:t>
            </a:r>
            <a:r>
              <a:rPr lang="zh-TW" altLang="en-US" dirty="0" smtClean="0"/>
              <a:t> </a:t>
            </a:r>
            <a:r>
              <a:rPr lang="en-US" altLang="zh-TW" dirty="0" smtClean="0"/>
              <a:t>– Korea (KKKR)</a:t>
            </a:r>
            <a:r>
              <a:rPr lang="zh-TW" altLang="en-US" dirty="0" smtClean="0"/>
              <a:t>進度</a:t>
            </a:r>
            <a:endParaRPr lang="zh-TW" altLang="en-US" dirty="0"/>
          </a:p>
        </p:txBody>
      </p:sp>
      <p:sp>
        <p:nvSpPr>
          <p:cNvPr id="3" name="內容版面配置區 2"/>
          <p:cNvSpPr>
            <a:spLocks noGrp="1"/>
          </p:cNvSpPr>
          <p:nvPr>
            <p:ph idx="1"/>
          </p:nvPr>
        </p:nvSpPr>
        <p:spPr/>
        <p:txBody>
          <a:bodyPr/>
          <a:lstStyle/>
          <a:p>
            <a:r>
              <a:rPr lang="zh-TW" altLang="en-US" dirty="0" smtClean="0"/>
              <a:t>於</a:t>
            </a:r>
            <a:r>
              <a:rPr lang="en-US" altLang="zh-TW" dirty="0" smtClean="0"/>
              <a:t>2017</a:t>
            </a:r>
            <a:r>
              <a:rPr lang="zh-TW" altLang="en-US" dirty="0" smtClean="0"/>
              <a:t>年</a:t>
            </a:r>
            <a:r>
              <a:rPr lang="en-US" altLang="zh-TW" dirty="0" smtClean="0"/>
              <a:t>02</a:t>
            </a:r>
            <a:r>
              <a:rPr lang="zh-TW" altLang="en-US" dirty="0" smtClean="0"/>
              <a:t>月</a:t>
            </a:r>
            <a:r>
              <a:rPr lang="en-US" altLang="zh-TW" dirty="0" smtClean="0"/>
              <a:t>20</a:t>
            </a:r>
            <a:r>
              <a:rPr lang="zh-TW" altLang="en-US" dirty="0" smtClean="0"/>
              <a:t>日正式簽署授權與獨家經銷合約 </a:t>
            </a:r>
            <a:r>
              <a:rPr lang="en-US" altLang="zh-TW" dirty="0" smtClean="0"/>
              <a:t>(Korea)</a:t>
            </a:r>
          </a:p>
          <a:p>
            <a:r>
              <a:rPr lang="zh-TW" altLang="en-US" dirty="0" smtClean="0"/>
              <a:t>於</a:t>
            </a:r>
            <a:r>
              <a:rPr lang="en-US" altLang="zh-TW" dirty="0" smtClean="0"/>
              <a:t>2017</a:t>
            </a:r>
            <a:r>
              <a:rPr lang="zh-TW" altLang="en-US" dirty="0" smtClean="0"/>
              <a:t>年</a:t>
            </a:r>
            <a:r>
              <a:rPr lang="en-US" altLang="zh-TW" dirty="0" smtClean="0"/>
              <a:t>07</a:t>
            </a:r>
            <a:r>
              <a:rPr lang="zh-TW" altLang="en-US" dirty="0" smtClean="0"/>
              <a:t>月</a:t>
            </a:r>
            <a:r>
              <a:rPr lang="en-US" altLang="zh-TW" dirty="0" smtClean="0"/>
              <a:t>28</a:t>
            </a:r>
            <a:r>
              <a:rPr lang="zh-TW" altLang="en-US" dirty="0" smtClean="0"/>
              <a:t>日</a:t>
            </a:r>
            <a:r>
              <a:rPr lang="en-US" altLang="zh-TW" dirty="0" smtClean="0"/>
              <a:t>KKKR</a:t>
            </a:r>
            <a:r>
              <a:rPr lang="zh-TW" altLang="en-US" dirty="0" smtClean="0"/>
              <a:t>正式獲得</a:t>
            </a:r>
            <a:r>
              <a:rPr lang="en-US" altLang="zh-TW" dirty="0" smtClean="0"/>
              <a:t>KFDA</a:t>
            </a:r>
            <a:r>
              <a:rPr lang="zh-TW" altLang="en-US" dirty="0" smtClean="0"/>
              <a:t>受理新藥上市許可 </a:t>
            </a:r>
            <a:r>
              <a:rPr lang="en-US" altLang="zh-TW" dirty="0" smtClean="0"/>
              <a:t>(NDA)</a:t>
            </a:r>
            <a:endParaRPr lang="zh-TW" altLang="en-US" dirty="0"/>
          </a:p>
        </p:txBody>
      </p:sp>
    </p:spTree>
    <p:extLst>
      <p:ext uri="{BB962C8B-B14F-4D97-AF65-F5344CB8AC3E}">
        <p14:creationId xmlns:p14="http://schemas.microsoft.com/office/powerpoint/2010/main" val="2563893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182" y="836712"/>
            <a:ext cx="3829050" cy="601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1"/>
          <p:cNvSpPr>
            <a:spLocks noGrp="1"/>
          </p:cNvSpPr>
          <p:nvPr>
            <p:ph type="title"/>
          </p:nvPr>
        </p:nvSpPr>
        <p:spPr>
          <a:xfrm>
            <a:off x="457200" y="116632"/>
            <a:ext cx="8229600" cy="994122"/>
          </a:xfrm>
        </p:spPr>
        <p:txBody>
          <a:bodyPr>
            <a:normAutofit/>
          </a:bodyPr>
          <a:lstStyle/>
          <a:p>
            <a:pPr algn="ctr"/>
            <a:r>
              <a:rPr lang="en-US" altLang="zh-TW" sz="3200" dirty="0" err="1" smtClean="0"/>
              <a:t>Nephoxil</a:t>
            </a:r>
            <a:r>
              <a:rPr lang="zh-TW" altLang="en-US" sz="3200" dirty="0" smtClean="0"/>
              <a:t> </a:t>
            </a:r>
            <a:r>
              <a:rPr lang="en-US" altLang="zh-TW" sz="3200" dirty="0" smtClean="0"/>
              <a:t>–</a:t>
            </a:r>
            <a:r>
              <a:rPr lang="zh-TW" altLang="en-US" sz="3200" dirty="0"/>
              <a:t> </a:t>
            </a:r>
            <a:r>
              <a:rPr lang="en-US" altLang="zh-TW" sz="3200" smtClean="0"/>
              <a:t>China Progress</a:t>
            </a:r>
            <a:endParaRPr lang="zh-TW" altLang="en-US" sz="3200" dirty="0"/>
          </a:p>
        </p:txBody>
      </p:sp>
    </p:spTree>
    <p:extLst>
      <p:ext uri="{BB962C8B-B14F-4D97-AF65-F5344CB8AC3E}">
        <p14:creationId xmlns:p14="http://schemas.microsoft.com/office/powerpoint/2010/main" val="1587458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圓角矩形 1"/>
          <p:cNvSpPr/>
          <p:nvPr/>
        </p:nvSpPr>
        <p:spPr>
          <a:xfrm>
            <a:off x="755576" y="2439744"/>
            <a:ext cx="7776864" cy="2808696"/>
          </a:xfrm>
          <a:prstGeom prst="roundRect">
            <a:avLst>
              <a:gd name="adj" fmla="val 3840"/>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
        <p:nvSpPr>
          <p:cNvPr id="8198" name="Rectangle 3"/>
          <p:cNvSpPr>
            <a:spLocks noGrp="1" noChangeArrowheads="1"/>
          </p:cNvSpPr>
          <p:nvPr>
            <p:ph type="body" idx="1"/>
          </p:nvPr>
        </p:nvSpPr>
        <p:spPr>
          <a:xfrm>
            <a:off x="457200" y="1647173"/>
            <a:ext cx="8507288" cy="4806163"/>
          </a:xfrm>
        </p:spPr>
        <p:txBody>
          <a:bodyPr>
            <a:normAutofit/>
          </a:bodyPr>
          <a:lstStyle/>
          <a:p>
            <a:pPr>
              <a:spcBef>
                <a:spcPts val="600"/>
              </a:spcBef>
              <a:spcAft>
                <a:spcPts val="600"/>
              </a:spcAft>
            </a:pPr>
            <a:r>
              <a:rPr lang="zh-TW" altLang="en-US" sz="2800" dirty="0" smtClean="0"/>
              <a:t>寶齡在研發新藥的過程中得到的經驗</a:t>
            </a:r>
            <a:endParaRPr lang="en-US" altLang="zh-TW" sz="2800" dirty="0" smtClean="0"/>
          </a:p>
          <a:p>
            <a:pPr>
              <a:spcBef>
                <a:spcPts val="600"/>
              </a:spcBef>
              <a:spcAft>
                <a:spcPts val="600"/>
              </a:spcAft>
            </a:pPr>
            <a:endParaRPr lang="en-US" altLang="zh-TW" sz="2800" dirty="0" smtClean="0"/>
          </a:p>
          <a:p>
            <a:pPr>
              <a:spcBef>
                <a:spcPts val="600"/>
              </a:spcBef>
              <a:spcAft>
                <a:spcPts val="600"/>
              </a:spcAft>
            </a:pPr>
            <a:endParaRPr lang="en-US" altLang="zh-TW" sz="2800" dirty="0"/>
          </a:p>
          <a:p>
            <a:pPr>
              <a:spcBef>
                <a:spcPts val="600"/>
              </a:spcBef>
              <a:spcAft>
                <a:spcPts val="600"/>
              </a:spcAft>
            </a:pPr>
            <a:endParaRPr lang="en-US" altLang="zh-TW" sz="2800" dirty="0" smtClean="0"/>
          </a:p>
          <a:p>
            <a:pPr>
              <a:spcBef>
                <a:spcPts val="600"/>
              </a:spcBef>
              <a:spcAft>
                <a:spcPts val="600"/>
              </a:spcAft>
            </a:pPr>
            <a:endParaRPr lang="en-US" altLang="zh-TW" sz="2800" dirty="0"/>
          </a:p>
          <a:p>
            <a:pPr>
              <a:spcBef>
                <a:spcPts val="600"/>
              </a:spcBef>
              <a:spcAft>
                <a:spcPts val="600"/>
              </a:spcAft>
            </a:pPr>
            <a:endParaRPr lang="en-US" altLang="zh-TW" sz="2800" dirty="0" smtClean="0"/>
          </a:p>
          <a:p>
            <a:pPr>
              <a:spcBef>
                <a:spcPts val="600"/>
              </a:spcBef>
              <a:spcAft>
                <a:spcPts val="600"/>
              </a:spcAft>
            </a:pPr>
            <a:endParaRPr lang="en-US" altLang="zh-TW" sz="2800" dirty="0"/>
          </a:p>
          <a:p>
            <a:pPr>
              <a:spcBef>
                <a:spcPts val="600"/>
              </a:spcBef>
              <a:spcAft>
                <a:spcPts val="600"/>
              </a:spcAft>
            </a:pPr>
            <a:r>
              <a:rPr lang="zh-TW" altLang="en-US" sz="2800" dirty="0" smtClean="0"/>
              <a:t>本土</a:t>
            </a:r>
            <a:r>
              <a:rPr lang="zh-TW" altLang="en-US" sz="2800" dirty="0"/>
              <a:t>學名藥廠轉型提升</a:t>
            </a:r>
            <a:r>
              <a:rPr lang="zh-TW" altLang="en-US" sz="2800" dirty="0" smtClean="0"/>
              <a:t>、以新藥進軍國際</a:t>
            </a:r>
            <a:endParaRPr lang="en-US" altLang="zh-TW" sz="2800" dirty="0" smtClean="0"/>
          </a:p>
          <a:p>
            <a:pPr>
              <a:spcBef>
                <a:spcPts val="600"/>
              </a:spcBef>
              <a:spcAft>
                <a:spcPts val="600"/>
              </a:spcAft>
            </a:pPr>
            <a:endParaRPr lang="en-US" altLang="zh-TW" sz="2800" dirty="0" smtClean="0"/>
          </a:p>
          <a:p>
            <a:pPr>
              <a:lnSpc>
                <a:spcPct val="200000"/>
              </a:lnSpc>
              <a:spcAft>
                <a:spcPct val="20000"/>
              </a:spcAft>
            </a:pPr>
            <a:endParaRPr lang="en-US" altLang="zh-TW" sz="2800" dirty="0" smtClean="0"/>
          </a:p>
        </p:txBody>
      </p:sp>
      <p:sp>
        <p:nvSpPr>
          <p:cNvPr id="8197" name="Rectangle 2"/>
          <p:cNvSpPr>
            <a:spLocks noGrp="1" noChangeArrowheads="1"/>
          </p:cNvSpPr>
          <p:nvPr>
            <p:ph type="title"/>
          </p:nvPr>
        </p:nvSpPr>
        <p:spPr>
          <a:xfrm>
            <a:off x="490540" y="260648"/>
            <a:ext cx="8473948" cy="1152128"/>
          </a:xfrm>
        </p:spPr>
        <p:txBody>
          <a:bodyPr>
            <a:normAutofit/>
          </a:bodyPr>
          <a:lstStyle/>
          <a:p>
            <a:r>
              <a:rPr lang="zh-TW" altLang="en-US" sz="3200" dirty="0" smtClean="0"/>
              <a:t>創新事業 </a:t>
            </a:r>
            <a:r>
              <a:rPr lang="en-US" altLang="zh-TW" sz="3200" dirty="0" smtClean="0"/>
              <a:t>Innovation Business</a:t>
            </a:r>
            <a:br>
              <a:rPr lang="en-US" altLang="zh-TW" sz="3200" dirty="0" smtClean="0"/>
            </a:br>
            <a:r>
              <a:rPr lang="zh-TW" altLang="en-US" sz="2400" dirty="0" smtClean="0">
                <a:solidFill>
                  <a:srgbClr val="FF0000"/>
                </a:solidFill>
              </a:rPr>
              <a:t>創新技術、創新產品、領先全球</a:t>
            </a:r>
            <a:endParaRPr lang="en-US" altLang="zh-TW" sz="2000" i="1" dirty="0" smtClean="0">
              <a:solidFill>
                <a:srgbClr val="FF0000"/>
              </a:solidFill>
            </a:endParaRPr>
          </a:p>
        </p:txBody>
      </p:sp>
      <p:grpSp>
        <p:nvGrpSpPr>
          <p:cNvPr id="12" name="群組 11"/>
          <p:cNvGrpSpPr/>
          <p:nvPr/>
        </p:nvGrpSpPr>
        <p:grpSpPr>
          <a:xfrm>
            <a:off x="3059835" y="2348880"/>
            <a:ext cx="3126267" cy="3121477"/>
            <a:chOff x="6700112" y="0"/>
            <a:chExt cx="2590800" cy="2586832"/>
          </a:xfrm>
        </p:grpSpPr>
        <p:pic>
          <p:nvPicPr>
            <p:cNvPr id="4" name="圖片 3"/>
            <p:cNvPicPr>
              <a:picLocks noChangeAspect="1"/>
            </p:cNvPicPr>
            <p:nvPr/>
          </p:nvPicPr>
          <p:blipFill rotWithShape="1">
            <a:blip r:embed="rId2" cstate="print">
              <a:extLst>
                <a:ext uri="{28A0092B-C50C-407E-A947-70E740481C1C}">
                  <a14:useLocalDpi xmlns:a14="http://schemas.microsoft.com/office/drawing/2010/main" val="0"/>
                </a:ext>
              </a:extLst>
            </a:blip>
            <a:srcRect r="43580"/>
            <a:stretch/>
          </p:blipFill>
          <p:spPr>
            <a:xfrm>
              <a:off x="6700112" y="0"/>
              <a:ext cx="2590800" cy="2586832"/>
            </a:xfrm>
            <a:prstGeom prst="rect">
              <a:avLst/>
            </a:prstGeom>
          </p:spPr>
        </p:pic>
        <p:sp>
          <p:nvSpPr>
            <p:cNvPr id="5" name="橢圓 4"/>
            <p:cNvSpPr/>
            <p:nvPr/>
          </p:nvSpPr>
          <p:spPr>
            <a:xfrm>
              <a:off x="7044799" y="332656"/>
              <a:ext cx="1872208" cy="1872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7" name="Picture 7" descr="global_map"/>
          <p:cNvPicPr>
            <a:picLocks noChangeAspect="1" noChangeArrowheads="1"/>
          </p:cNvPicPr>
          <p:nvPr/>
        </p:nvPicPr>
        <p:blipFill rotWithShape="1">
          <a:blip r:embed="rId3"/>
          <a:srcRect r="5073"/>
          <a:stretch/>
        </p:blipFill>
        <p:spPr bwMode="auto">
          <a:xfrm>
            <a:off x="3707904" y="3363134"/>
            <a:ext cx="1857740" cy="1243127"/>
          </a:xfrm>
          <a:prstGeom prst="rect">
            <a:avLst/>
          </a:prstGeom>
          <a:noFill/>
          <a:ln w="9525">
            <a:noFill/>
            <a:miter lim="800000"/>
            <a:headEnd/>
            <a:tailEnd/>
          </a:ln>
        </p:spPr>
      </p:pic>
      <p:sp>
        <p:nvSpPr>
          <p:cNvPr id="8193" name="文字方塊 8192"/>
          <p:cNvSpPr txBox="1"/>
          <p:nvPr/>
        </p:nvSpPr>
        <p:spPr>
          <a:xfrm>
            <a:off x="5436096" y="2758071"/>
            <a:ext cx="889542" cy="448135"/>
          </a:xfrm>
          <a:prstGeom prst="rect">
            <a:avLst/>
          </a:prstGeom>
          <a:solidFill>
            <a:srgbClr val="C00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b="1" dirty="0" smtClean="0">
                <a:solidFill>
                  <a:srgbClr val="FFFFFF"/>
                </a:solidFill>
                <a:latin typeface="微軟正黑體" panose="020B0604030504040204" pitchFamily="34" charset="-120"/>
                <a:ea typeface="微軟正黑體" panose="020B0604030504040204" pitchFamily="34" charset="-120"/>
              </a:rPr>
              <a:t>夢想</a:t>
            </a:r>
            <a:endParaRPr lang="zh-TW" altLang="en-US" sz="2400" b="1" dirty="0">
              <a:solidFill>
                <a:srgbClr val="FFFFFF"/>
              </a:solidFill>
              <a:latin typeface="微軟正黑體" panose="020B0604030504040204" pitchFamily="34" charset="-120"/>
              <a:ea typeface="微軟正黑體" panose="020B0604030504040204" pitchFamily="34" charset="-120"/>
            </a:endParaRPr>
          </a:p>
        </p:txBody>
      </p:sp>
      <p:sp>
        <p:nvSpPr>
          <p:cNvPr id="38" name="文字方塊 37"/>
          <p:cNvSpPr txBox="1"/>
          <p:nvPr/>
        </p:nvSpPr>
        <p:spPr>
          <a:xfrm>
            <a:off x="4845376" y="4580123"/>
            <a:ext cx="889542" cy="448135"/>
          </a:xfrm>
          <a:prstGeom prst="rect">
            <a:avLst/>
          </a:prstGeom>
          <a:solidFill>
            <a:srgbClr val="C00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b="1" dirty="0" smtClean="0">
                <a:solidFill>
                  <a:srgbClr val="FFFFFF"/>
                </a:solidFill>
                <a:latin typeface="微軟正黑體" panose="020B0604030504040204" pitchFamily="34" charset="-120"/>
                <a:ea typeface="微軟正黑體" panose="020B0604030504040204" pitchFamily="34" charset="-120"/>
              </a:rPr>
              <a:t>機會</a:t>
            </a:r>
            <a:endParaRPr lang="zh-TW" altLang="en-US" sz="2400" b="1" dirty="0">
              <a:solidFill>
                <a:srgbClr val="FFFFFF"/>
              </a:solidFill>
              <a:latin typeface="微軟正黑體" panose="020B0604030504040204" pitchFamily="34" charset="-120"/>
              <a:ea typeface="微軟正黑體" panose="020B0604030504040204" pitchFamily="34" charset="-120"/>
            </a:endParaRPr>
          </a:p>
        </p:txBody>
      </p:sp>
      <p:sp>
        <p:nvSpPr>
          <p:cNvPr id="39" name="文字方塊 38"/>
          <p:cNvSpPr txBox="1"/>
          <p:nvPr/>
        </p:nvSpPr>
        <p:spPr>
          <a:xfrm>
            <a:off x="2876233" y="3827630"/>
            <a:ext cx="889542" cy="448135"/>
          </a:xfrm>
          <a:prstGeom prst="rect">
            <a:avLst/>
          </a:prstGeom>
          <a:solidFill>
            <a:srgbClr val="C00000"/>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TW" altLang="en-US" sz="2400" b="1" dirty="0" smtClean="0">
                <a:solidFill>
                  <a:srgbClr val="FFFFFF"/>
                </a:solidFill>
                <a:latin typeface="微軟正黑體" panose="020B0604030504040204" pitchFamily="34" charset="-120"/>
                <a:ea typeface="微軟正黑體" panose="020B0604030504040204" pitchFamily="34" charset="-120"/>
              </a:rPr>
              <a:t>堅持</a:t>
            </a:r>
            <a:endParaRPr lang="zh-TW" altLang="en-US" sz="2400" b="1" dirty="0">
              <a:solidFill>
                <a:srgbClr val="FFFFFF"/>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6637156" y="2587776"/>
            <a:ext cx="1620957" cy="1015663"/>
          </a:xfrm>
          <a:prstGeom prst="rect">
            <a:avLst/>
          </a:prstGeom>
          <a:noFill/>
        </p:spPr>
        <p:txBody>
          <a:bodyPr wrap="none" rtlCol="0">
            <a:spAutoFit/>
          </a:bodyPr>
          <a:lstStyle/>
          <a:p>
            <a:pPr marL="342900" indent="-342900">
              <a:buFont typeface="Arial" panose="020B0604020202020204" pitchFamily="34" charset="0"/>
              <a:buChar char="•"/>
            </a:pPr>
            <a:r>
              <a:rPr lang="zh-TW" altLang="en-US" sz="2000" b="1" dirty="0">
                <a:solidFill>
                  <a:srgbClr val="002060"/>
                </a:solidFill>
                <a:latin typeface="微軟正黑體" panose="020B0604030504040204" pitchFamily="34" charset="-120"/>
                <a:ea typeface="微軟正黑體" panose="020B0604030504040204" pitchFamily="34" charset="-120"/>
              </a:rPr>
              <a:t>健康加</a:t>
            </a:r>
            <a:r>
              <a:rPr lang="zh-TW" altLang="en-US" sz="2000" b="1" dirty="0" smtClean="0">
                <a:solidFill>
                  <a:srgbClr val="002060"/>
                </a:solidFill>
                <a:latin typeface="微軟正黑體" panose="020B0604030504040204" pitchFamily="34" charset="-120"/>
                <a:ea typeface="微軟正黑體" panose="020B0604030504040204" pitchFamily="34" charset="-120"/>
              </a:rPr>
              <a:t>級</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b="1" dirty="0">
                <a:solidFill>
                  <a:srgbClr val="002060"/>
                </a:solidFill>
                <a:latin typeface="微軟正黑體" panose="020B0604030504040204" pitchFamily="34" charset="-120"/>
                <a:ea typeface="微軟正黑體" panose="020B0604030504040204" pitchFamily="34" charset="-120"/>
              </a:rPr>
              <a:t>分享</a:t>
            </a:r>
            <a:r>
              <a:rPr lang="zh-TW" altLang="en-US" sz="2000" b="1" dirty="0" smtClean="0">
                <a:solidFill>
                  <a:srgbClr val="002060"/>
                </a:solidFill>
                <a:latin typeface="微軟正黑體" panose="020B0604030504040204" pitchFamily="34" charset="-120"/>
                <a:ea typeface="微軟正黑體" panose="020B0604030504040204" pitchFamily="34" charset="-120"/>
              </a:rPr>
              <a:t>世界</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b="1" dirty="0" smtClean="0">
                <a:solidFill>
                  <a:srgbClr val="002060"/>
                </a:solidFill>
                <a:latin typeface="微軟正黑體" panose="020B0604030504040204" pitchFamily="34" charset="-120"/>
                <a:ea typeface="微軟正黑體" panose="020B0604030504040204" pitchFamily="34" charset="-120"/>
              </a:rPr>
              <a:t>關懷弱勢 </a:t>
            </a:r>
            <a:endParaRPr lang="zh-TW"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6107737" y="4102205"/>
            <a:ext cx="1556836" cy="1015663"/>
          </a:xfrm>
          <a:prstGeom prst="rect">
            <a:avLst/>
          </a:prstGeom>
          <a:noFill/>
        </p:spPr>
        <p:txBody>
          <a:bodyPr wrap="none" rtlCol="0">
            <a:spAutoFit/>
          </a:bodyPr>
          <a:lstStyle/>
          <a:p>
            <a:pPr marL="342900" indent="-342900">
              <a:buFont typeface="Arial" panose="020B0604020202020204" pitchFamily="34" charset="0"/>
              <a:buChar char="•"/>
            </a:pPr>
            <a:r>
              <a:rPr lang="zh-TW" altLang="en-US" sz="2000" b="1" dirty="0" smtClean="0">
                <a:solidFill>
                  <a:srgbClr val="002060"/>
                </a:solidFill>
                <a:latin typeface="微軟正黑體" panose="020B0604030504040204" pitchFamily="34" charset="-120"/>
                <a:ea typeface="微軟正黑體" panose="020B0604030504040204" pitchFamily="34" charset="-120"/>
              </a:rPr>
              <a:t>潛力產品</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b="1" dirty="0">
                <a:solidFill>
                  <a:srgbClr val="002060"/>
                </a:solidFill>
                <a:latin typeface="微軟正黑體" panose="020B0604030504040204" pitchFamily="34" charset="-120"/>
                <a:ea typeface="微軟正黑體" panose="020B0604030504040204" pitchFamily="34" charset="-120"/>
              </a:rPr>
              <a:t>研發</a:t>
            </a:r>
            <a:r>
              <a:rPr lang="zh-TW" altLang="en-US" sz="2000" b="1" dirty="0" smtClean="0">
                <a:solidFill>
                  <a:srgbClr val="002060"/>
                </a:solidFill>
                <a:latin typeface="微軟正黑體" panose="020B0604030504040204" pitchFamily="34" charset="-120"/>
                <a:ea typeface="微軟正黑體" panose="020B0604030504040204" pitchFamily="34" charset="-120"/>
              </a:rPr>
              <a:t>團隊</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b="1" dirty="0">
                <a:solidFill>
                  <a:srgbClr val="002060"/>
                </a:solidFill>
                <a:latin typeface="微軟正黑體" panose="020B0604030504040204" pitchFamily="34" charset="-120"/>
                <a:ea typeface="微軟正黑體" panose="020B0604030504040204" pitchFamily="34" charset="-120"/>
              </a:rPr>
              <a:t>行銷團隊</a:t>
            </a:r>
          </a:p>
        </p:txBody>
      </p:sp>
      <p:sp>
        <p:nvSpPr>
          <p:cNvPr id="19" name="文字方塊 18"/>
          <p:cNvSpPr txBox="1"/>
          <p:nvPr/>
        </p:nvSpPr>
        <p:spPr>
          <a:xfrm>
            <a:off x="974253" y="3599898"/>
            <a:ext cx="1556836" cy="1015663"/>
          </a:xfrm>
          <a:prstGeom prst="rect">
            <a:avLst/>
          </a:prstGeom>
          <a:noFill/>
        </p:spPr>
        <p:txBody>
          <a:bodyPr wrap="none" rtlCol="0">
            <a:spAutoFit/>
          </a:bodyPr>
          <a:lstStyle/>
          <a:p>
            <a:pPr marL="342900" indent="-342900">
              <a:buFont typeface="Arial" panose="020B0604020202020204" pitchFamily="34" charset="0"/>
              <a:buChar char="•"/>
            </a:pPr>
            <a:r>
              <a:rPr lang="zh-TW" altLang="en-US" sz="2000" b="1" dirty="0" smtClean="0">
                <a:solidFill>
                  <a:srgbClr val="002060"/>
                </a:solidFill>
                <a:latin typeface="微軟正黑體" panose="020B0604030504040204" pitchFamily="34" charset="-120"/>
                <a:ea typeface="微軟正黑體" panose="020B0604030504040204" pitchFamily="34" charset="-120"/>
              </a:rPr>
              <a:t>法規遵循</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b="1" dirty="0">
                <a:solidFill>
                  <a:srgbClr val="002060"/>
                </a:solidFill>
                <a:latin typeface="微軟正黑體" panose="020B0604030504040204" pitchFamily="34" charset="-120"/>
                <a:ea typeface="微軟正黑體" panose="020B0604030504040204" pitchFamily="34" charset="-120"/>
              </a:rPr>
              <a:t>方法</a:t>
            </a:r>
            <a:r>
              <a:rPr lang="zh-TW" altLang="en-US" sz="2000" b="1" dirty="0" smtClean="0">
                <a:solidFill>
                  <a:srgbClr val="002060"/>
                </a:solidFill>
                <a:latin typeface="微軟正黑體" panose="020B0604030504040204" pitchFamily="34" charset="-120"/>
                <a:ea typeface="微軟正黑體" panose="020B0604030504040204" pitchFamily="34" charset="-120"/>
              </a:rPr>
              <a:t>正確</a:t>
            </a:r>
            <a:endParaRPr lang="en-US" altLang="zh-TW" sz="2000" b="1" dirty="0" smtClean="0">
              <a:solidFill>
                <a:srgbClr val="002060"/>
              </a:solidFill>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000" b="1" dirty="0">
                <a:solidFill>
                  <a:srgbClr val="002060"/>
                </a:solidFill>
                <a:latin typeface="微軟正黑體" panose="020B0604030504040204" pitchFamily="34" charset="-120"/>
                <a:ea typeface="微軟正黑體" panose="020B0604030504040204" pitchFamily="34" charset="-120"/>
              </a:rPr>
              <a:t>勇往</a:t>
            </a:r>
            <a:r>
              <a:rPr lang="zh-TW" altLang="en-US" sz="2000" b="1" dirty="0" smtClean="0">
                <a:solidFill>
                  <a:srgbClr val="002060"/>
                </a:solidFill>
                <a:latin typeface="微軟正黑體" panose="020B0604030504040204" pitchFamily="34" charset="-120"/>
                <a:ea typeface="微軟正黑體" panose="020B0604030504040204" pitchFamily="34" charset="-120"/>
              </a:rPr>
              <a:t>目標</a:t>
            </a:r>
            <a:endParaRPr lang="zh-TW" altLang="en-US" sz="2000" b="1" dirty="0">
              <a:solidFill>
                <a:srgbClr val="002060"/>
              </a:solidFill>
              <a:latin typeface="微軟正黑體" panose="020B0604030504040204" pitchFamily="34" charset="-120"/>
              <a:ea typeface="微軟正黑體" panose="020B0604030504040204" pitchFamily="34" charset="-120"/>
            </a:endParaRPr>
          </a:p>
        </p:txBody>
      </p:sp>
      <p:sp>
        <p:nvSpPr>
          <p:cNvPr id="16"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32</a:t>
            </a:fld>
            <a:endParaRPr lang="zh-TW" altLang="en-US" dirty="0"/>
          </a:p>
        </p:txBody>
      </p:sp>
    </p:spTree>
    <p:extLst>
      <p:ext uri="{BB962C8B-B14F-4D97-AF65-F5344CB8AC3E}">
        <p14:creationId xmlns:p14="http://schemas.microsoft.com/office/powerpoint/2010/main" val="7068852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686800" cy="994122"/>
          </a:xfrm>
        </p:spPr>
        <p:txBody>
          <a:bodyPr>
            <a:normAutofit/>
          </a:bodyPr>
          <a:lstStyle/>
          <a:p>
            <a:r>
              <a:rPr lang="zh-TW" altLang="en-US" sz="3200" dirty="0" smtClean="0"/>
              <a:t>寶齡已建立國際級創新研發平台</a:t>
            </a:r>
            <a:endParaRPr lang="zh-TW" altLang="en-US" sz="3200" dirty="0"/>
          </a:p>
        </p:txBody>
      </p:sp>
      <p:sp>
        <p:nvSpPr>
          <p:cNvPr id="13" name="圓角化對角線角落矩形 12"/>
          <p:cNvSpPr/>
          <p:nvPr/>
        </p:nvSpPr>
        <p:spPr>
          <a:xfrm>
            <a:off x="2843168" y="1340768"/>
            <a:ext cx="2829049" cy="494246"/>
          </a:xfrm>
          <a:prstGeom prst="round2Diag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smtClean="0">
                <a:latin typeface="微軟正黑體" panose="020B0604030504040204" pitchFamily="34" charset="-120"/>
                <a:ea typeface="微軟正黑體" panose="020B0604030504040204" pitchFamily="34" charset="-120"/>
              </a:rPr>
              <a:t>潛力技術</a:t>
            </a:r>
            <a:r>
              <a:rPr lang="en-US" altLang="zh-TW" sz="2000" b="1" dirty="0" smtClean="0">
                <a:latin typeface="微軟正黑體" panose="020B0604030504040204" pitchFamily="34" charset="-120"/>
                <a:ea typeface="微軟正黑體" panose="020B0604030504040204" pitchFamily="34" charset="-120"/>
              </a:rPr>
              <a:t>/</a:t>
            </a:r>
            <a:r>
              <a:rPr lang="zh-TW" altLang="en-US" sz="2000" b="1" dirty="0" smtClean="0">
                <a:latin typeface="微軟正黑體" panose="020B0604030504040204" pitchFamily="34" charset="-120"/>
                <a:ea typeface="微軟正黑體" panose="020B0604030504040204" pitchFamily="34" charset="-120"/>
              </a:rPr>
              <a:t>產品</a:t>
            </a:r>
            <a:endParaRPr lang="zh-TW" altLang="en-US" sz="2000" b="1" dirty="0">
              <a:latin typeface="微軟正黑體" panose="020B0604030504040204" pitchFamily="34" charset="-120"/>
              <a:ea typeface="微軟正黑體" panose="020B0604030504040204" pitchFamily="34" charset="-120"/>
            </a:endParaRPr>
          </a:p>
        </p:txBody>
      </p:sp>
      <p:sp>
        <p:nvSpPr>
          <p:cNvPr id="14" name="圓角化對角線角落矩形 13"/>
          <p:cNvSpPr/>
          <p:nvPr/>
        </p:nvSpPr>
        <p:spPr>
          <a:xfrm>
            <a:off x="539552" y="3576733"/>
            <a:ext cx="1080120" cy="493843"/>
          </a:xfrm>
          <a:prstGeom prst="round2Diag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ea typeface="微軟正黑體" panose="020B0604030504040204" pitchFamily="34" charset="-120"/>
              </a:rPr>
              <a:t>CMC</a:t>
            </a:r>
          </a:p>
          <a:p>
            <a:pPr algn="ctr"/>
            <a:r>
              <a:rPr lang="zh-TW" altLang="en-US" sz="1600" b="1" dirty="0" smtClean="0">
                <a:ea typeface="微軟正黑體" panose="020B0604030504040204" pitchFamily="34" charset="-120"/>
              </a:rPr>
              <a:t>技術文件</a:t>
            </a:r>
            <a:endParaRPr lang="zh-TW" altLang="en-US" sz="1600" b="1" dirty="0">
              <a:ea typeface="微軟正黑體" panose="020B0604030504040204" pitchFamily="34" charset="-120"/>
            </a:endParaRPr>
          </a:p>
        </p:txBody>
      </p:sp>
      <p:sp>
        <p:nvSpPr>
          <p:cNvPr id="16" name="圓角化對角線角落矩形 15"/>
          <p:cNvSpPr/>
          <p:nvPr/>
        </p:nvSpPr>
        <p:spPr>
          <a:xfrm>
            <a:off x="2123728" y="3576733"/>
            <a:ext cx="1080120" cy="493843"/>
          </a:xfrm>
          <a:prstGeom prst="round2Diag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ea typeface="微軟正黑體" panose="020B0604030504040204" pitchFamily="34" charset="-120"/>
              </a:rPr>
              <a:t>Clinical</a:t>
            </a:r>
          </a:p>
          <a:p>
            <a:pPr algn="ctr"/>
            <a:r>
              <a:rPr lang="zh-TW" altLang="en-US" sz="1600" b="1" dirty="0" smtClean="0">
                <a:ea typeface="微軟正黑體" panose="020B0604030504040204" pitchFamily="34" charset="-120"/>
              </a:rPr>
              <a:t>臨床試驗</a:t>
            </a:r>
            <a:endParaRPr lang="zh-TW" altLang="en-US" sz="1600" b="1" dirty="0">
              <a:ea typeface="微軟正黑體" panose="020B0604030504040204" pitchFamily="34" charset="-120"/>
            </a:endParaRPr>
          </a:p>
        </p:txBody>
      </p:sp>
      <p:sp>
        <p:nvSpPr>
          <p:cNvPr id="17" name="圓角化對角線角落矩形 16"/>
          <p:cNvSpPr/>
          <p:nvPr/>
        </p:nvSpPr>
        <p:spPr>
          <a:xfrm>
            <a:off x="3707904" y="3576733"/>
            <a:ext cx="1080120" cy="493843"/>
          </a:xfrm>
          <a:prstGeom prst="round2Diag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ea typeface="微軟正黑體" panose="020B0604030504040204" pitchFamily="34" charset="-120"/>
              </a:rPr>
              <a:t>Patent</a:t>
            </a:r>
          </a:p>
          <a:p>
            <a:pPr algn="ctr"/>
            <a:r>
              <a:rPr lang="zh-TW" altLang="en-US" sz="1600" b="1" dirty="0" smtClean="0">
                <a:ea typeface="微軟正黑體" panose="020B0604030504040204" pitchFamily="34" charset="-120"/>
              </a:rPr>
              <a:t>專利發展</a:t>
            </a:r>
            <a:endParaRPr lang="zh-TW" altLang="en-US" sz="1600" b="1" dirty="0">
              <a:ea typeface="微軟正黑體" panose="020B0604030504040204" pitchFamily="34" charset="-120"/>
            </a:endParaRPr>
          </a:p>
        </p:txBody>
      </p:sp>
      <p:sp>
        <p:nvSpPr>
          <p:cNvPr id="18" name="圓角化對角線角落矩形 17"/>
          <p:cNvSpPr/>
          <p:nvPr/>
        </p:nvSpPr>
        <p:spPr>
          <a:xfrm>
            <a:off x="5148064" y="3576733"/>
            <a:ext cx="1368152" cy="493843"/>
          </a:xfrm>
          <a:prstGeom prst="round2Diag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ea typeface="微軟正黑體" panose="020B0604030504040204" pitchFamily="34" charset="-120"/>
              </a:rPr>
              <a:t>Regulation</a:t>
            </a:r>
          </a:p>
          <a:p>
            <a:pPr algn="ctr"/>
            <a:r>
              <a:rPr lang="zh-TW" altLang="en-US" sz="1600" b="1" dirty="0" smtClean="0">
                <a:ea typeface="微軟正黑體" panose="020B0604030504040204" pitchFamily="34" charset="-120"/>
              </a:rPr>
              <a:t>法規研習</a:t>
            </a:r>
            <a:endParaRPr lang="zh-TW" altLang="en-US" sz="1600" b="1" dirty="0">
              <a:ea typeface="微軟正黑體" panose="020B0604030504040204" pitchFamily="34" charset="-120"/>
            </a:endParaRPr>
          </a:p>
        </p:txBody>
      </p:sp>
      <p:sp>
        <p:nvSpPr>
          <p:cNvPr id="19" name="圓角化對角線角落矩形 18"/>
          <p:cNvSpPr/>
          <p:nvPr/>
        </p:nvSpPr>
        <p:spPr>
          <a:xfrm>
            <a:off x="6804248" y="3576732"/>
            <a:ext cx="1368152" cy="493843"/>
          </a:xfrm>
          <a:prstGeom prst="round2DiagRect">
            <a:avLst/>
          </a:prstGeom>
          <a:solidFill>
            <a:srgbClr val="00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b="1" dirty="0" smtClean="0">
                <a:ea typeface="微軟正黑體" panose="020B0604030504040204" pitchFamily="34" charset="-120"/>
              </a:rPr>
              <a:t>Commercial</a:t>
            </a:r>
          </a:p>
          <a:p>
            <a:pPr algn="ctr"/>
            <a:r>
              <a:rPr lang="zh-TW" altLang="en-US" sz="1600" b="1" dirty="0" smtClean="0">
                <a:ea typeface="微軟正黑體" panose="020B0604030504040204" pitchFamily="34" charset="-120"/>
              </a:rPr>
              <a:t>商業談判</a:t>
            </a:r>
            <a:endParaRPr lang="zh-TW" altLang="en-US" sz="1600" b="1" dirty="0">
              <a:ea typeface="微軟正黑體" panose="020B0604030504040204" pitchFamily="34" charset="-120"/>
            </a:endParaRPr>
          </a:p>
        </p:txBody>
      </p:sp>
      <p:sp>
        <p:nvSpPr>
          <p:cNvPr id="25" name="圓角化對角線角落矩形 24"/>
          <p:cNvSpPr/>
          <p:nvPr/>
        </p:nvSpPr>
        <p:spPr>
          <a:xfrm>
            <a:off x="2823071" y="2528309"/>
            <a:ext cx="2829049" cy="612659"/>
          </a:xfrm>
          <a:prstGeom prst="round2Diag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latin typeface="微軟正黑體" panose="020B0604030504040204" pitchFamily="34" charset="-120"/>
                <a:ea typeface="微軟正黑體" panose="020B0604030504040204" pitchFamily="34" charset="-120"/>
              </a:rPr>
              <a:t>寶</a:t>
            </a:r>
            <a:r>
              <a:rPr lang="zh-TW" altLang="en-US" sz="2800" b="1" dirty="0" smtClean="0">
                <a:latin typeface="微軟正黑體" panose="020B0604030504040204" pitchFamily="34" charset="-120"/>
                <a:ea typeface="微軟正黑體" panose="020B0604030504040204" pitchFamily="34" charset="-120"/>
              </a:rPr>
              <a:t>齡開發</a:t>
            </a:r>
            <a:r>
              <a:rPr lang="zh-TW" altLang="en-US" sz="2800" b="1" dirty="0">
                <a:latin typeface="微軟正黑體" panose="020B0604030504040204" pitchFamily="34" charset="-120"/>
                <a:ea typeface="微軟正黑體" panose="020B0604030504040204" pitchFamily="34" charset="-120"/>
              </a:rPr>
              <a:t>平台</a:t>
            </a:r>
            <a:endParaRPr lang="en-US" altLang="zh-TW" sz="2800" b="1" dirty="0" smtClean="0">
              <a:latin typeface="微軟正黑體" panose="020B0604030504040204" pitchFamily="34" charset="-120"/>
              <a:ea typeface="微軟正黑體" panose="020B0604030504040204" pitchFamily="34" charset="-120"/>
            </a:endParaRPr>
          </a:p>
        </p:txBody>
      </p:sp>
      <p:graphicFrame>
        <p:nvGraphicFramePr>
          <p:cNvPr id="26" name="表格 25"/>
          <p:cNvGraphicFramePr>
            <a:graphicFrameLocks noGrp="1"/>
          </p:cNvGraphicFramePr>
          <p:nvPr>
            <p:extLst>
              <p:ext uri="{D42A27DB-BD31-4B8C-83A1-F6EECF244321}">
                <p14:modId xmlns:p14="http://schemas.microsoft.com/office/powerpoint/2010/main" val="2700463846"/>
              </p:ext>
            </p:extLst>
          </p:nvPr>
        </p:nvGraphicFramePr>
        <p:xfrm>
          <a:off x="322611" y="4247139"/>
          <a:ext cx="1440160" cy="2016000"/>
        </p:xfrm>
        <a:graphic>
          <a:graphicData uri="http://schemas.openxmlformats.org/drawingml/2006/table">
            <a:tbl>
              <a:tblPr firstRow="1" bandRow="1">
                <a:tableStyleId>{5C22544A-7EE6-4342-B048-85BDC9FD1C3A}</a:tableStyleId>
              </a:tblPr>
              <a:tblGrid>
                <a:gridCol w="1440160"/>
              </a:tblGrid>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合成及分析方法</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成品處方開發</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原料生產</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成品生產</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graphicFrame>
        <p:nvGraphicFramePr>
          <p:cNvPr id="28" name="表格 27"/>
          <p:cNvGraphicFramePr>
            <a:graphicFrameLocks noGrp="1"/>
          </p:cNvGraphicFramePr>
          <p:nvPr>
            <p:extLst>
              <p:ext uri="{D42A27DB-BD31-4B8C-83A1-F6EECF244321}">
                <p14:modId xmlns:p14="http://schemas.microsoft.com/office/powerpoint/2010/main" val="2268955296"/>
              </p:ext>
            </p:extLst>
          </p:nvPr>
        </p:nvGraphicFramePr>
        <p:xfrm>
          <a:off x="5148064" y="4250896"/>
          <a:ext cx="1368152" cy="504000"/>
        </p:xfrm>
        <a:graphic>
          <a:graphicData uri="http://schemas.openxmlformats.org/drawingml/2006/table">
            <a:tbl>
              <a:tblPr firstRow="1" bandRow="1">
                <a:tableStyleId>{5C22544A-7EE6-4342-B048-85BDC9FD1C3A}</a:tableStyleId>
              </a:tblPr>
              <a:tblGrid>
                <a:gridCol w="1368152"/>
              </a:tblGrid>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世界各國法規</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graphicFrame>
        <p:nvGraphicFramePr>
          <p:cNvPr id="29" name="表格 28"/>
          <p:cNvGraphicFramePr>
            <a:graphicFrameLocks noGrp="1"/>
          </p:cNvGraphicFramePr>
          <p:nvPr>
            <p:extLst>
              <p:ext uri="{D42A27DB-BD31-4B8C-83A1-F6EECF244321}">
                <p14:modId xmlns:p14="http://schemas.microsoft.com/office/powerpoint/2010/main" val="4018541562"/>
              </p:ext>
            </p:extLst>
          </p:nvPr>
        </p:nvGraphicFramePr>
        <p:xfrm>
          <a:off x="3563888" y="4250896"/>
          <a:ext cx="1368152" cy="1008000"/>
        </p:xfrm>
        <a:graphic>
          <a:graphicData uri="http://schemas.openxmlformats.org/drawingml/2006/table">
            <a:tbl>
              <a:tblPr firstRow="1" bandRow="1">
                <a:tableStyleId>{5C22544A-7EE6-4342-B048-85BDC9FD1C3A}</a:tableStyleId>
              </a:tblPr>
              <a:tblGrid>
                <a:gridCol w="1368152"/>
              </a:tblGrid>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專利開發團隊</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專利保護律師</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4123279956"/>
              </p:ext>
            </p:extLst>
          </p:nvPr>
        </p:nvGraphicFramePr>
        <p:xfrm>
          <a:off x="6804248" y="4250896"/>
          <a:ext cx="1368152" cy="1338344"/>
        </p:xfrm>
        <a:graphic>
          <a:graphicData uri="http://schemas.openxmlformats.org/drawingml/2006/table">
            <a:tbl>
              <a:tblPr firstRow="1" bandRow="1">
                <a:tableStyleId>{5C22544A-7EE6-4342-B048-85BDC9FD1C3A}</a:tableStyleId>
              </a:tblPr>
              <a:tblGrid>
                <a:gridCol w="1368152"/>
              </a:tblGrid>
              <a:tr h="474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商務</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財務</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4320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法務</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sp>
        <p:nvSpPr>
          <p:cNvPr id="36" name="向下箭號 35"/>
          <p:cNvSpPr/>
          <p:nvPr/>
        </p:nvSpPr>
        <p:spPr>
          <a:xfrm>
            <a:off x="4021595" y="1896204"/>
            <a:ext cx="432000" cy="593051"/>
          </a:xfrm>
          <a:prstGeom prst="downArrow">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38" name="文字方塊 37"/>
          <p:cNvSpPr txBox="1"/>
          <p:nvPr/>
        </p:nvSpPr>
        <p:spPr>
          <a:xfrm>
            <a:off x="5672217" y="2350160"/>
            <a:ext cx="2781531" cy="923330"/>
          </a:xfrm>
          <a:prstGeom prst="rect">
            <a:avLst/>
          </a:prstGeom>
          <a:noFill/>
        </p:spPr>
        <p:txBody>
          <a:bodyPr wrap="none" rtlCol="0">
            <a:spAutoFit/>
          </a:bodyPr>
          <a:lstStyle/>
          <a:p>
            <a:pPr marL="285750" indent="-285750">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rPr>
              <a:t>內部核心研發管理團隊</a:t>
            </a:r>
            <a:endParaRPr lang="en-US" altLang="zh-TW" b="1"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rPr>
              <a:t>外部專業顧問團隊</a:t>
            </a:r>
            <a:endParaRPr lang="en-US" altLang="zh-TW" b="1" dirty="0" smtClean="0">
              <a:latin typeface="微軟正黑體" panose="020B0604030504040204" pitchFamily="34" charset="-120"/>
              <a:ea typeface="微軟正黑體" panose="020B0604030504040204" pitchFamily="34" charset="-120"/>
            </a:endParaRPr>
          </a:p>
          <a:p>
            <a:pPr marL="285750" indent="-285750">
              <a:buFont typeface="Arial" panose="020B0604020202020204" pitchFamily="34" charset="0"/>
              <a:buChar char="•"/>
            </a:pPr>
            <a:r>
              <a:rPr lang="zh-TW" altLang="en-US" b="1" dirty="0" smtClean="0">
                <a:latin typeface="微軟正黑體" panose="020B0604030504040204" pitchFamily="34" charset="-120"/>
                <a:ea typeface="微軟正黑體" panose="020B0604030504040204" pitchFamily="34" charset="-120"/>
              </a:rPr>
              <a:t>國際委外合作團隊</a:t>
            </a:r>
            <a:endParaRPr lang="zh-TW" altLang="en-US" b="1" dirty="0">
              <a:latin typeface="微軟正黑體" panose="020B0604030504040204" pitchFamily="34" charset="-120"/>
              <a:ea typeface="微軟正黑體" panose="020B0604030504040204" pitchFamily="34" charset="-120"/>
            </a:endParaRPr>
          </a:p>
        </p:txBody>
      </p:sp>
      <p:cxnSp>
        <p:nvCxnSpPr>
          <p:cNvPr id="40" name="肘形接點 39"/>
          <p:cNvCxnSpPr>
            <a:stCxn id="25" idx="1"/>
            <a:endCxn id="14" idx="3"/>
          </p:cNvCxnSpPr>
          <p:nvPr/>
        </p:nvCxnSpPr>
        <p:spPr>
          <a:xfrm rot="5400000">
            <a:off x="2440722" y="1779858"/>
            <a:ext cx="435765" cy="315798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肘形接點 42"/>
          <p:cNvCxnSpPr>
            <a:stCxn id="25" idx="1"/>
            <a:endCxn id="16" idx="3"/>
          </p:cNvCxnSpPr>
          <p:nvPr/>
        </p:nvCxnSpPr>
        <p:spPr>
          <a:xfrm rot="5400000">
            <a:off x="3232810" y="2571946"/>
            <a:ext cx="435765" cy="157380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肘形接點 44"/>
          <p:cNvCxnSpPr>
            <a:stCxn id="25" idx="1"/>
            <a:endCxn id="18" idx="3"/>
          </p:cNvCxnSpPr>
          <p:nvPr/>
        </p:nvCxnSpPr>
        <p:spPr>
          <a:xfrm rot="16200000" flipH="1">
            <a:off x="4816986" y="2561578"/>
            <a:ext cx="435765" cy="1594544"/>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肘形接點 48"/>
          <p:cNvCxnSpPr>
            <a:stCxn id="25" idx="1"/>
            <a:endCxn id="19" idx="3"/>
          </p:cNvCxnSpPr>
          <p:nvPr/>
        </p:nvCxnSpPr>
        <p:spPr>
          <a:xfrm rot="16200000" flipH="1">
            <a:off x="5645078" y="1733486"/>
            <a:ext cx="435764" cy="3250728"/>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25" idx="1"/>
            <a:endCxn id="17" idx="3"/>
          </p:cNvCxnSpPr>
          <p:nvPr/>
        </p:nvCxnSpPr>
        <p:spPr>
          <a:xfrm>
            <a:off x="4237596" y="3140968"/>
            <a:ext cx="10368" cy="4357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2846240" y="2008063"/>
            <a:ext cx="1107996" cy="369332"/>
          </a:xfrm>
          <a:prstGeom prst="rect">
            <a:avLst/>
          </a:prstGeom>
          <a:noFill/>
        </p:spPr>
        <p:txBody>
          <a:bodyPr wrap="none" rtlCol="0">
            <a:spAutoFit/>
          </a:bodyPr>
          <a:lstStyle/>
          <a:p>
            <a:r>
              <a:rPr lang="zh-TW" altLang="en-US" b="1" dirty="0" smtClean="0">
                <a:solidFill>
                  <a:srgbClr val="FF0000"/>
                </a:solidFill>
                <a:latin typeface="微軟正黑體" panose="020B0604030504040204" pitchFamily="34" charset="-120"/>
                <a:ea typeface="微軟正黑體" panose="020B0604030504040204" pitchFamily="34" charset="-120"/>
              </a:rPr>
              <a:t>篩選評估</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23"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21</a:t>
            </a:r>
            <a:endParaRPr lang="zh-TW" altLang="en-US" dirty="0"/>
          </a:p>
        </p:txBody>
      </p:sp>
      <p:graphicFrame>
        <p:nvGraphicFramePr>
          <p:cNvPr id="24" name="表格 23"/>
          <p:cNvGraphicFramePr>
            <a:graphicFrameLocks noGrp="1"/>
          </p:cNvGraphicFramePr>
          <p:nvPr>
            <p:extLst>
              <p:ext uri="{D42A27DB-BD31-4B8C-83A1-F6EECF244321}">
                <p14:modId xmlns:p14="http://schemas.microsoft.com/office/powerpoint/2010/main" val="1271386022"/>
              </p:ext>
            </p:extLst>
          </p:nvPr>
        </p:nvGraphicFramePr>
        <p:xfrm>
          <a:off x="1938524" y="4249602"/>
          <a:ext cx="1440160" cy="2016000"/>
        </p:xfrm>
        <a:graphic>
          <a:graphicData uri="http://schemas.openxmlformats.org/drawingml/2006/table">
            <a:tbl>
              <a:tblPr firstRow="1" bandRow="1">
                <a:tableStyleId>{5C22544A-7EE6-4342-B048-85BDC9FD1C3A}</a:tableStyleId>
              </a:tblPr>
              <a:tblGrid>
                <a:gridCol w="1440160"/>
              </a:tblGrid>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臨床觀察團隊</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安全評估團隊</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臨床數據團隊</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r h="504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400" b="1" dirty="0" smtClean="0">
                          <a:solidFill>
                            <a:schemeClr val="tx1"/>
                          </a:solidFill>
                          <a:latin typeface="微軟正黑體" panose="020B0604030504040204" pitchFamily="34" charset="-120"/>
                          <a:ea typeface="微軟正黑體" panose="020B0604030504040204" pitchFamily="34" charset="-120"/>
                        </a:rPr>
                        <a:t>統計分析團隊</a:t>
                      </a:r>
                      <a:endParaRPr lang="en-US" altLang="zh-TW" sz="1400" b="1" dirty="0" smtClean="0">
                        <a:solidFill>
                          <a:schemeClr val="tx1"/>
                        </a:solidFill>
                        <a:latin typeface="微軟正黑體" panose="020B0604030504040204" pitchFamily="34" charset="-120"/>
                        <a:ea typeface="微軟正黑體" panose="020B0604030504040204" pitchFamily="34" charset="-120"/>
                      </a:endParaRPr>
                    </a:p>
                  </a:txBody>
                  <a:tcPr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r>
            </a:tbl>
          </a:graphicData>
        </a:graphic>
      </p:graphicFrame>
      <p:sp>
        <p:nvSpPr>
          <p:cNvPr id="3" name="橢圓 2"/>
          <p:cNvSpPr/>
          <p:nvPr/>
        </p:nvSpPr>
        <p:spPr>
          <a:xfrm>
            <a:off x="8367056" y="2255490"/>
            <a:ext cx="519455" cy="476019"/>
          </a:xfrm>
          <a:prstGeom prst="ellipse">
            <a:avLst/>
          </a:prstGeom>
          <a:no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003366"/>
                </a:solidFill>
                <a:latin typeface="微軟正黑體" panose="020B0604030504040204" pitchFamily="34" charset="-120"/>
                <a:ea typeface="微軟正黑體" panose="020B0604030504040204" pitchFamily="34" charset="-120"/>
              </a:rPr>
              <a:t>腦</a:t>
            </a:r>
            <a:endParaRPr lang="zh-TW" altLang="en-US" b="1" dirty="0">
              <a:solidFill>
                <a:srgbClr val="003366"/>
              </a:solidFill>
              <a:latin typeface="微軟正黑體" panose="020B0604030504040204" pitchFamily="34" charset="-120"/>
              <a:ea typeface="微軟正黑體" panose="020B0604030504040204" pitchFamily="34" charset="-120"/>
            </a:endParaRPr>
          </a:p>
        </p:txBody>
      </p:sp>
      <p:sp>
        <p:nvSpPr>
          <p:cNvPr id="31" name="橢圓 30"/>
          <p:cNvSpPr/>
          <p:nvPr/>
        </p:nvSpPr>
        <p:spPr>
          <a:xfrm>
            <a:off x="7899972" y="2832752"/>
            <a:ext cx="519455" cy="476019"/>
          </a:xfrm>
          <a:prstGeom prst="ellipse">
            <a:avLst/>
          </a:prstGeom>
          <a:noFill/>
          <a:ln>
            <a:solidFill>
              <a:srgbClr val="33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003366"/>
                </a:solidFill>
                <a:latin typeface="微軟正黑體" panose="020B0604030504040204" pitchFamily="34" charset="-120"/>
                <a:ea typeface="微軟正黑體" panose="020B0604030504040204" pitchFamily="34" charset="-120"/>
              </a:rPr>
              <a:t>體</a:t>
            </a:r>
            <a:endParaRPr lang="zh-TW" altLang="en-US" b="1" dirty="0">
              <a:solidFill>
                <a:srgbClr val="003366"/>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459471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437409" y="260648"/>
            <a:ext cx="3127500" cy="731250"/>
          </a:xfrm>
          <a:prstGeom prst="rect">
            <a:avLst/>
          </a:prstGeom>
        </p:spPr>
      </p:pic>
      <p:pic>
        <p:nvPicPr>
          <p:cNvPr id="4" name="圖片 3"/>
          <p:cNvPicPr>
            <a:picLocks noChangeAspect="1"/>
          </p:cNvPicPr>
          <p:nvPr/>
        </p:nvPicPr>
        <p:blipFill>
          <a:blip r:embed="rId4"/>
          <a:stretch>
            <a:fillRect/>
          </a:stretch>
        </p:blipFill>
        <p:spPr>
          <a:xfrm>
            <a:off x="4499992" y="5157192"/>
            <a:ext cx="4392488" cy="938853"/>
          </a:xfrm>
          <a:prstGeom prst="rect">
            <a:avLst/>
          </a:prstGeom>
        </p:spPr>
      </p:pic>
      <p:pic>
        <p:nvPicPr>
          <p:cNvPr id="5" name="圖片 4"/>
          <p:cNvPicPr>
            <a:picLocks noChangeAspect="1"/>
          </p:cNvPicPr>
          <p:nvPr/>
        </p:nvPicPr>
        <p:blipFill rotWithShape="1">
          <a:blip r:embed="rId5">
            <a:extLst>
              <a:ext uri="{28A0092B-C50C-407E-A947-70E740481C1C}">
                <a14:useLocalDpi xmlns:a14="http://schemas.microsoft.com/office/drawing/2010/main" val="0"/>
              </a:ext>
            </a:extLst>
          </a:blip>
          <a:srcRect b="19320"/>
          <a:stretch/>
        </p:blipFill>
        <p:spPr>
          <a:xfrm>
            <a:off x="-34780" y="0"/>
            <a:ext cx="9178780" cy="4941168"/>
          </a:xfrm>
          <a:prstGeom prst="rect">
            <a:avLst/>
          </a:prstGeom>
        </p:spPr>
      </p:pic>
    </p:spTree>
    <p:extLst>
      <p:ext uri="{BB962C8B-B14F-4D97-AF65-F5344CB8AC3E}">
        <p14:creationId xmlns:p14="http://schemas.microsoft.com/office/powerpoint/2010/main" val="3459977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solidFill>
                  <a:srgbClr val="000066"/>
                </a:solidFill>
              </a:rPr>
              <a:t>寶齡富錦公司簡介</a:t>
            </a:r>
            <a:endParaRPr lang="zh-TW" altLang="en-US" dirty="0">
              <a:solidFill>
                <a:srgbClr val="000066"/>
              </a:solidFill>
            </a:endParaRPr>
          </a:p>
        </p:txBody>
      </p:sp>
    </p:spTree>
    <p:extLst>
      <p:ext uri="{BB962C8B-B14F-4D97-AF65-F5344CB8AC3E}">
        <p14:creationId xmlns:p14="http://schemas.microsoft.com/office/powerpoint/2010/main" val="2268770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寶齡的誕生 </a:t>
            </a:r>
            <a:r>
              <a:rPr lang="en-US" altLang="zh-TW" dirty="0" smtClean="0"/>
              <a:t>– </a:t>
            </a:r>
            <a:r>
              <a:rPr lang="zh-TW" altLang="en-US" dirty="0" smtClean="0"/>
              <a:t>班友故事</a:t>
            </a:r>
            <a:endParaRPr lang="zh-TW" altLang="en-US" dirty="0"/>
          </a:p>
        </p:txBody>
      </p:sp>
      <p:sp>
        <p:nvSpPr>
          <p:cNvPr id="3" name="內容版面配置區 2"/>
          <p:cNvSpPr>
            <a:spLocks noGrp="1"/>
          </p:cNvSpPr>
          <p:nvPr>
            <p:ph idx="1"/>
          </p:nvPr>
        </p:nvSpPr>
        <p:spPr>
          <a:xfrm>
            <a:off x="457200" y="1844824"/>
            <a:ext cx="8229600" cy="4281339"/>
          </a:xfrm>
        </p:spPr>
        <p:txBody>
          <a:bodyPr/>
          <a:lstStyle/>
          <a:p>
            <a:r>
              <a:rPr lang="zh-TW" altLang="en-US" dirty="0"/>
              <a:t>班</a:t>
            </a:r>
            <a:r>
              <a:rPr lang="zh-TW" altLang="en-US" dirty="0" smtClean="0"/>
              <a:t>友公司</a:t>
            </a:r>
            <a:r>
              <a:rPr lang="en-US" altLang="zh-TW" dirty="0" smtClean="0"/>
              <a:t>: </a:t>
            </a:r>
            <a:r>
              <a:rPr lang="zh-TW" altLang="en-US" dirty="0" smtClean="0"/>
              <a:t>九條好漢在一班</a:t>
            </a:r>
            <a:endParaRPr lang="zh-TW" altLang="en-US" dirty="0"/>
          </a:p>
          <a:p>
            <a:r>
              <a:rPr lang="zh-TW" altLang="en-US" dirty="0" smtClean="0"/>
              <a:t>九位</a:t>
            </a:r>
            <a:r>
              <a:rPr lang="zh-TW" altLang="en-US" dirty="0"/>
              <a:t>北醫藥學系同學共創，於</a:t>
            </a:r>
            <a:r>
              <a:rPr lang="en-US" altLang="zh-TW" dirty="0"/>
              <a:t>1974</a:t>
            </a:r>
            <a:r>
              <a:rPr lang="zh-TW" altLang="en-US" dirty="0"/>
              <a:t>年成立班友</a:t>
            </a:r>
            <a:r>
              <a:rPr lang="zh-TW" altLang="en-US" dirty="0" smtClean="0"/>
              <a:t>公司</a:t>
            </a:r>
            <a:endParaRPr lang="en-US" altLang="zh-TW" dirty="0" smtClean="0"/>
          </a:p>
          <a:p>
            <a:r>
              <a:rPr lang="zh-TW" altLang="en-US" dirty="0" smtClean="0"/>
              <a:t>班友旗下包含</a:t>
            </a:r>
            <a:r>
              <a:rPr lang="zh-TW" altLang="en-US" dirty="0"/>
              <a:t>三大</a:t>
            </a:r>
            <a:r>
              <a:rPr lang="zh-TW" altLang="en-US" dirty="0" smtClean="0"/>
              <a:t>企業體：除</a:t>
            </a:r>
            <a:r>
              <a:rPr lang="zh-TW" altLang="en-US" dirty="0"/>
              <a:t>寶齡外，在業界享有盛名的順天堂藥廠、傑奎科技也同為班</a:t>
            </a:r>
            <a:r>
              <a:rPr lang="zh-TW" altLang="en-US" dirty="0" smtClean="0"/>
              <a:t>友轉投資子公司的</a:t>
            </a:r>
            <a:r>
              <a:rPr lang="zh-TW" altLang="en-US" dirty="0"/>
              <a:t>一份子</a:t>
            </a:r>
          </a:p>
          <a:p>
            <a:endParaRPr lang="zh-TW" altLang="en-US" dirty="0"/>
          </a:p>
          <a:p>
            <a:endParaRPr lang="zh-TW" altLang="en-US" dirty="0"/>
          </a:p>
        </p:txBody>
      </p:sp>
      <p:graphicFrame>
        <p:nvGraphicFramePr>
          <p:cNvPr id="5" name="資料庫圖表 4"/>
          <p:cNvGraphicFramePr/>
          <p:nvPr>
            <p:extLst>
              <p:ext uri="{D42A27DB-BD31-4B8C-83A1-F6EECF244321}">
                <p14:modId xmlns:p14="http://schemas.microsoft.com/office/powerpoint/2010/main" val="558928401"/>
              </p:ext>
            </p:extLst>
          </p:nvPr>
        </p:nvGraphicFramePr>
        <p:xfrm>
          <a:off x="899592" y="3356992"/>
          <a:ext cx="7344816" cy="3199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C:\Users\lillian\Desktop\0624 PBF\IMG_2625.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3816"/>
          <a:stretch/>
        </p:blipFill>
        <p:spPr bwMode="auto">
          <a:xfrm>
            <a:off x="5364088" y="260648"/>
            <a:ext cx="1853172" cy="13368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mgcache.cnyes.com/cnews/20140915/201409150759166615773.jp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85720" y="836712"/>
            <a:ext cx="1887899" cy="125859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dirty="0" smtClean="0"/>
              <a:t>3</a:t>
            </a:r>
            <a:endParaRPr lang="zh-TW" altLang="en-US" dirty="0"/>
          </a:p>
        </p:txBody>
      </p:sp>
    </p:spTree>
    <p:extLst>
      <p:ext uri="{BB962C8B-B14F-4D97-AF65-F5344CB8AC3E}">
        <p14:creationId xmlns:p14="http://schemas.microsoft.com/office/powerpoint/2010/main" val="48305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X:\PR\2014 1st 法說會Planning\graph &amp; figure\P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0052" y="3212976"/>
            <a:ext cx="4103948" cy="2188772"/>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dirty="0" smtClean="0"/>
              <a:t>PBF Company Overview	</a:t>
            </a:r>
            <a:endParaRPr lang="zh-TW" altLang="en-US" dirty="0"/>
          </a:p>
        </p:txBody>
      </p:sp>
      <p:sp>
        <p:nvSpPr>
          <p:cNvPr id="3" name="內容版面配置區 2"/>
          <p:cNvSpPr>
            <a:spLocks noGrp="1"/>
          </p:cNvSpPr>
          <p:nvPr>
            <p:ph idx="1"/>
          </p:nvPr>
        </p:nvSpPr>
        <p:spPr>
          <a:xfrm>
            <a:off x="0" y="1628800"/>
            <a:ext cx="9144000" cy="5112568"/>
          </a:xfrm>
        </p:spPr>
        <p:txBody>
          <a:bodyPr>
            <a:noAutofit/>
          </a:bodyPr>
          <a:lstStyle/>
          <a:p>
            <a:pPr>
              <a:spcAft>
                <a:spcPct val="20000"/>
              </a:spcAft>
            </a:pPr>
            <a:r>
              <a:rPr lang="en-US" altLang="zh-TW" sz="2200" dirty="0" smtClean="0">
                <a:latin typeface="+mn-lt"/>
                <a:cs typeface="Arial" pitchFamily="34" charset="0"/>
              </a:rPr>
              <a:t>Established</a:t>
            </a:r>
            <a:r>
              <a:rPr lang="zh-TW" altLang="en-US" sz="2200" dirty="0" smtClean="0">
                <a:latin typeface="+mn-lt"/>
                <a:cs typeface="Arial" pitchFamily="34" charset="0"/>
              </a:rPr>
              <a:t>：</a:t>
            </a:r>
            <a:r>
              <a:rPr lang="en-US" altLang="zh-TW" sz="2200" dirty="0" smtClean="0">
                <a:latin typeface="+mn-lt"/>
                <a:cs typeface="Arial" pitchFamily="34" charset="0"/>
              </a:rPr>
              <a:t>1976.01.07 (2000.12.15</a:t>
            </a:r>
            <a:r>
              <a:rPr lang="zh-TW" altLang="en-US" sz="2200" dirty="0" smtClean="0">
                <a:latin typeface="+mn-lt"/>
                <a:cs typeface="Arial" pitchFamily="34" charset="0"/>
              </a:rPr>
              <a:t>公開</a:t>
            </a:r>
            <a:r>
              <a:rPr lang="zh-TW" altLang="en-US" sz="2200" dirty="0">
                <a:latin typeface="+mn-lt"/>
                <a:cs typeface="Arial" pitchFamily="34" charset="0"/>
              </a:rPr>
              <a:t>發行</a:t>
            </a:r>
            <a:r>
              <a:rPr lang="zh-TW" altLang="en-US" sz="2200" dirty="0" smtClean="0">
                <a:latin typeface="+mn-lt"/>
                <a:cs typeface="Arial" pitchFamily="34" charset="0"/>
              </a:rPr>
              <a:t>、</a:t>
            </a:r>
            <a:r>
              <a:rPr lang="en-US" altLang="zh-TW" sz="2200" dirty="0" smtClean="0">
                <a:latin typeface="+mn-lt"/>
                <a:cs typeface="Arial" pitchFamily="34" charset="0"/>
              </a:rPr>
              <a:t>2004.06.14</a:t>
            </a:r>
            <a:r>
              <a:rPr lang="zh-TW" altLang="en-US" sz="2200" dirty="0" smtClean="0">
                <a:latin typeface="+mn-lt"/>
                <a:cs typeface="Arial" pitchFamily="34" charset="0"/>
              </a:rPr>
              <a:t>興</a:t>
            </a:r>
            <a:r>
              <a:rPr lang="zh-TW" altLang="en-US" sz="2200" dirty="0">
                <a:latin typeface="+mn-lt"/>
                <a:cs typeface="Arial" pitchFamily="34" charset="0"/>
              </a:rPr>
              <a:t>櫃</a:t>
            </a:r>
            <a:r>
              <a:rPr lang="en-US" altLang="zh-TW" sz="2200" dirty="0">
                <a:latin typeface="+mn-lt"/>
                <a:cs typeface="Arial" pitchFamily="34" charset="0"/>
              </a:rPr>
              <a:t>)</a:t>
            </a:r>
          </a:p>
          <a:p>
            <a:pPr>
              <a:spcAft>
                <a:spcPct val="20000"/>
              </a:spcAft>
            </a:pPr>
            <a:r>
              <a:rPr lang="en-US" altLang="zh-TW" sz="2200" dirty="0" smtClean="0">
                <a:latin typeface="+mn-lt"/>
                <a:cs typeface="Arial" pitchFamily="34" charset="0"/>
              </a:rPr>
              <a:t>Operators</a:t>
            </a:r>
            <a:r>
              <a:rPr lang="zh-TW" altLang="en-US" sz="2200" dirty="0" smtClean="0">
                <a:latin typeface="+mn-lt"/>
                <a:cs typeface="Arial" pitchFamily="34" charset="0"/>
              </a:rPr>
              <a:t>：董事長</a:t>
            </a:r>
            <a:r>
              <a:rPr lang="en-US" altLang="zh-TW" sz="2200" dirty="0" smtClean="0">
                <a:latin typeface="+mn-lt"/>
                <a:cs typeface="Arial" pitchFamily="34" charset="0"/>
              </a:rPr>
              <a:t>—</a:t>
            </a:r>
            <a:r>
              <a:rPr lang="zh-TW" altLang="en-US" sz="2200" dirty="0" smtClean="0">
                <a:latin typeface="+mn-lt"/>
                <a:cs typeface="Arial" pitchFamily="34" charset="0"/>
              </a:rPr>
              <a:t>張立秋 </a:t>
            </a:r>
            <a:r>
              <a:rPr lang="en-US" altLang="zh-TW" sz="2200" dirty="0" smtClean="0">
                <a:latin typeface="+mn-lt"/>
                <a:cs typeface="Arial" pitchFamily="34" charset="0"/>
              </a:rPr>
              <a:t>/ </a:t>
            </a:r>
            <a:r>
              <a:rPr lang="zh-TW" altLang="en-US" sz="2200" dirty="0" smtClean="0">
                <a:latin typeface="+mn-lt"/>
                <a:cs typeface="Arial" pitchFamily="34" charset="0"/>
              </a:rPr>
              <a:t>總經理</a:t>
            </a:r>
            <a:r>
              <a:rPr lang="en-US" altLang="zh-TW" sz="2200" dirty="0" smtClean="0">
                <a:latin typeface="+mn-lt"/>
                <a:cs typeface="Arial" pitchFamily="34" charset="0"/>
              </a:rPr>
              <a:t>—</a:t>
            </a:r>
            <a:r>
              <a:rPr lang="zh-TW" altLang="en-US" sz="2200" dirty="0" smtClean="0">
                <a:latin typeface="+mn-lt"/>
                <a:cs typeface="Arial" pitchFamily="34" charset="0"/>
              </a:rPr>
              <a:t>江宗明</a:t>
            </a:r>
            <a:endParaRPr lang="en-US" altLang="zh-TW" sz="2200" dirty="0" smtClean="0">
              <a:latin typeface="+mn-lt"/>
              <a:cs typeface="Arial" pitchFamily="34" charset="0"/>
            </a:endParaRPr>
          </a:p>
          <a:p>
            <a:pPr>
              <a:spcAft>
                <a:spcPct val="20000"/>
              </a:spcAft>
            </a:pPr>
            <a:r>
              <a:rPr lang="en-US" altLang="zh-TW" sz="2200" dirty="0" smtClean="0">
                <a:latin typeface="+mn-lt"/>
                <a:cs typeface="Arial" pitchFamily="34" charset="0"/>
              </a:rPr>
              <a:t>Business</a:t>
            </a:r>
            <a:r>
              <a:rPr lang="zh-TW" altLang="en-US" sz="2200" dirty="0" smtClean="0">
                <a:latin typeface="+mn-lt"/>
                <a:cs typeface="Arial" pitchFamily="34" charset="0"/>
              </a:rPr>
              <a:t>：</a:t>
            </a:r>
            <a:r>
              <a:rPr lang="zh-TW" altLang="en-US" sz="2200" dirty="0" smtClean="0">
                <a:latin typeface="微軟正黑體" pitchFamily="34" charset="-120"/>
              </a:rPr>
              <a:t>多角化經營，事業體包含新藥開發、西藥製藥、醫美藥粧、營養保健、專業消毒感控及動寵物系列、感染檢測及精準癌症醫療診斷等 </a:t>
            </a:r>
            <a:endParaRPr lang="zh-TW" altLang="en-US" sz="2200" dirty="0" smtClean="0">
              <a:latin typeface="微軟正黑體" pitchFamily="34" charset="-120"/>
              <a:cs typeface="Arial" pitchFamily="34" charset="0"/>
            </a:endParaRPr>
          </a:p>
          <a:p>
            <a:pPr>
              <a:spcAft>
                <a:spcPct val="20000"/>
              </a:spcAft>
            </a:pPr>
            <a:r>
              <a:rPr lang="en-US" altLang="zh-TW" sz="2200" dirty="0" smtClean="0">
                <a:latin typeface="+mn-lt"/>
              </a:rPr>
              <a:t>Capital:</a:t>
            </a:r>
            <a:r>
              <a:rPr lang="zh-TW" altLang="en-US" sz="2200" dirty="0" smtClean="0">
                <a:latin typeface="+mn-lt"/>
              </a:rPr>
              <a:t> 新台幣 </a:t>
            </a:r>
            <a:r>
              <a:rPr lang="en-US" altLang="zh-TW" sz="2200" dirty="0" smtClean="0">
                <a:latin typeface="+mn-lt"/>
              </a:rPr>
              <a:t>6</a:t>
            </a:r>
            <a:r>
              <a:rPr lang="zh-TW" altLang="en-US" sz="2200" dirty="0" smtClean="0">
                <a:latin typeface="+mn-lt"/>
              </a:rPr>
              <a:t>億</a:t>
            </a:r>
            <a:r>
              <a:rPr lang="en-US" altLang="zh-TW" sz="2200" dirty="0">
                <a:latin typeface="+mn-lt"/>
              </a:rPr>
              <a:t>8</a:t>
            </a:r>
            <a:r>
              <a:rPr lang="zh-TW" altLang="en-US" sz="2200" dirty="0" smtClean="0">
                <a:latin typeface="+mn-lt"/>
              </a:rPr>
              <a:t>仟萬元 </a:t>
            </a:r>
            <a:endParaRPr lang="en-US" altLang="zh-TW" sz="2200" dirty="0">
              <a:latin typeface="+mn-lt"/>
            </a:endParaRPr>
          </a:p>
          <a:p>
            <a:pPr>
              <a:spcAft>
                <a:spcPts val="300"/>
              </a:spcAft>
            </a:pPr>
            <a:r>
              <a:rPr lang="zh-TW" altLang="en-US" sz="2200" dirty="0" smtClean="0">
                <a:latin typeface="+mn-lt"/>
              </a:rPr>
              <a:t>擁有</a:t>
            </a:r>
            <a:r>
              <a:rPr lang="zh-TW" altLang="en-US" sz="2200" dirty="0">
                <a:latin typeface="+mn-lt"/>
              </a:rPr>
              <a:t>符合國家雙認證</a:t>
            </a:r>
            <a:r>
              <a:rPr lang="zh-TW" altLang="en-US" sz="2200" dirty="0" smtClean="0">
                <a:latin typeface="+mn-lt"/>
              </a:rPr>
              <a:t>藥廠</a:t>
            </a:r>
            <a:endParaRPr lang="en-US" altLang="zh-TW" sz="2200" dirty="0">
              <a:latin typeface="+mn-lt"/>
            </a:endParaRPr>
          </a:p>
          <a:p>
            <a:pPr lvl="1">
              <a:spcAft>
                <a:spcPct val="20000"/>
              </a:spcAft>
            </a:pPr>
            <a:r>
              <a:rPr lang="zh-TW" altLang="en-US" sz="2000" dirty="0" smtClean="0">
                <a:solidFill>
                  <a:srgbClr val="003366"/>
                </a:solidFill>
                <a:latin typeface="+mn-lt"/>
              </a:rPr>
              <a:t>台灣</a:t>
            </a:r>
            <a:r>
              <a:rPr lang="en-US" altLang="zh-TW" sz="2000" dirty="0" smtClean="0">
                <a:solidFill>
                  <a:srgbClr val="003366"/>
                </a:solidFill>
                <a:latin typeface="+mn-lt"/>
              </a:rPr>
              <a:t>:</a:t>
            </a:r>
            <a:r>
              <a:rPr lang="zh-TW" altLang="en-US" sz="2000" dirty="0" smtClean="0">
                <a:solidFill>
                  <a:srgbClr val="003366"/>
                </a:solidFill>
                <a:latin typeface="+mn-lt"/>
              </a:rPr>
              <a:t> 西藥</a:t>
            </a:r>
            <a:r>
              <a:rPr lang="en-US" altLang="zh-TW" sz="2000" dirty="0">
                <a:solidFill>
                  <a:srgbClr val="003366"/>
                </a:solidFill>
                <a:latin typeface="+mn-lt"/>
              </a:rPr>
              <a:t>PIC/S GMP</a:t>
            </a:r>
            <a:r>
              <a:rPr lang="zh-TW" altLang="en-US" sz="2000" dirty="0">
                <a:solidFill>
                  <a:srgbClr val="003366"/>
                </a:solidFill>
                <a:latin typeface="+mn-lt"/>
              </a:rPr>
              <a:t> </a:t>
            </a:r>
            <a:r>
              <a:rPr lang="en-US" altLang="zh-TW" sz="2000" dirty="0">
                <a:solidFill>
                  <a:srgbClr val="003366"/>
                </a:solidFill>
                <a:latin typeface="+mn-lt"/>
              </a:rPr>
              <a:t>+ </a:t>
            </a:r>
            <a:r>
              <a:rPr lang="zh-TW" altLang="en-US" sz="2000" dirty="0">
                <a:solidFill>
                  <a:srgbClr val="003366"/>
                </a:solidFill>
                <a:latin typeface="+mn-lt"/>
              </a:rPr>
              <a:t>化妝品</a:t>
            </a:r>
            <a:r>
              <a:rPr lang="en-US" altLang="zh-TW" sz="2000" dirty="0" smtClean="0">
                <a:solidFill>
                  <a:srgbClr val="003366"/>
                </a:solidFill>
                <a:latin typeface="+mn-lt"/>
              </a:rPr>
              <a:t>GMP</a:t>
            </a:r>
          </a:p>
          <a:p>
            <a:pPr lvl="1">
              <a:spcAft>
                <a:spcPct val="20000"/>
              </a:spcAft>
            </a:pPr>
            <a:r>
              <a:rPr lang="zh-TW" altLang="en-US" sz="2000" dirty="0" smtClean="0">
                <a:solidFill>
                  <a:srgbClr val="003366"/>
                </a:solidFill>
                <a:latin typeface="+mn-lt"/>
              </a:rPr>
              <a:t>中國大陸</a:t>
            </a:r>
            <a:r>
              <a:rPr lang="en-US" altLang="zh-TW" sz="2000" dirty="0" smtClean="0">
                <a:solidFill>
                  <a:srgbClr val="003366"/>
                </a:solidFill>
                <a:latin typeface="+mn-lt"/>
              </a:rPr>
              <a:t>:</a:t>
            </a:r>
            <a:r>
              <a:rPr lang="zh-TW" altLang="en-US" sz="2000" dirty="0" smtClean="0">
                <a:solidFill>
                  <a:srgbClr val="003366"/>
                </a:solidFill>
                <a:latin typeface="+mn-lt"/>
              </a:rPr>
              <a:t> 高規格化妝品廠</a:t>
            </a:r>
            <a:r>
              <a:rPr lang="en-US" altLang="zh-TW" sz="2000" dirty="0" smtClean="0">
                <a:solidFill>
                  <a:srgbClr val="003366"/>
                </a:solidFill>
                <a:latin typeface="+mn-lt"/>
              </a:rPr>
              <a:t>&amp;</a:t>
            </a:r>
            <a:r>
              <a:rPr lang="zh-TW" altLang="en-US" sz="2000" dirty="0" smtClean="0">
                <a:solidFill>
                  <a:srgbClr val="003366"/>
                </a:solidFill>
                <a:latin typeface="+mn-lt"/>
              </a:rPr>
              <a:t>消毒水廠</a:t>
            </a:r>
            <a:endParaRPr lang="en-US" altLang="zh-TW" sz="2000" dirty="0">
              <a:solidFill>
                <a:srgbClr val="003366"/>
              </a:solidFill>
              <a:latin typeface="+mn-lt"/>
            </a:endParaRPr>
          </a:p>
          <a:p>
            <a:pPr>
              <a:spcAft>
                <a:spcPct val="20000"/>
              </a:spcAft>
            </a:pPr>
            <a:r>
              <a:rPr lang="en-US" altLang="zh-TW" sz="2200" dirty="0" smtClean="0">
                <a:latin typeface="+mn-lt"/>
              </a:rPr>
              <a:t>Employees:</a:t>
            </a:r>
            <a:r>
              <a:rPr lang="zh-TW" altLang="en-US" sz="2200" dirty="0" smtClean="0">
                <a:latin typeface="+mn-lt"/>
              </a:rPr>
              <a:t> 台灣約</a:t>
            </a:r>
            <a:r>
              <a:rPr lang="en-US" altLang="zh-TW" sz="2200" dirty="0" smtClean="0">
                <a:latin typeface="+mn-lt"/>
              </a:rPr>
              <a:t>300+</a:t>
            </a:r>
            <a:r>
              <a:rPr lang="zh-TW" altLang="en-US" sz="2200" dirty="0" smtClean="0">
                <a:latin typeface="+mn-lt"/>
              </a:rPr>
              <a:t>人、</a:t>
            </a:r>
            <a:r>
              <a:rPr lang="zh-TW" altLang="en-US" sz="2200" dirty="0">
                <a:latin typeface="+mn-lt"/>
              </a:rPr>
              <a:t>中國大陸</a:t>
            </a:r>
            <a:r>
              <a:rPr lang="zh-TW" altLang="en-US" sz="2200" dirty="0" smtClean="0">
                <a:latin typeface="+mn-lt"/>
              </a:rPr>
              <a:t>子公司</a:t>
            </a:r>
            <a:r>
              <a:rPr lang="en-US" altLang="zh-TW" sz="2200" dirty="0" smtClean="0">
                <a:latin typeface="+mn-lt"/>
              </a:rPr>
              <a:t>80+</a:t>
            </a:r>
            <a:r>
              <a:rPr lang="zh-TW" altLang="en-US" sz="2200" dirty="0" smtClean="0">
                <a:latin typeface="+mn-lt"/>
              </a:rPr>
              <a:t>人</a:t>
            </a:r>
            <a:endParaRPr lang="en-US" altLang="zh-TW" sz="2200" dirty="0" smtClean="0">
              <a:latin typeface="+mn-lt"/>
            </a:endParaRPr>
          </a:p>
          <a:p>
            <a:pPr>
              <a:spcAft>
                <a:spcPct val="20000"/>
              </a:spcAft>
            </a:pPr>
            <a:r>
              <a:rPr lang="zh-TW" altLang="en-US" sz="2200" dirty="0" smtClean="0">
                <a:latin typeface="+mn-lt"/>
              </a:rPr>
              <a:t>垂直整合研發、製造、品牌與通路行銷，多角化事業群經營</a:t>
            </a:r>
            <a:endParaRPr lang="en-US" altLang="zh-TW" sz="2200" dirty="0" smtClean="0">
              <a:latin typeface="+mn-lt"/>
            </a:endParaRPr>
          </a:p>
          <a:p>
            <a:pPr>
              <a:spcAft>
                <a:spcPct val="20000"/>
              </a:spcAft>
            </a:pPr>
            <a:r>
              <a:rPr lang="zh-TW" altLang="en-US" sz="2200" dirty="0" smtClean="0"/>
              <a:t>總公司 </a:t>
            </a:r>
            <a:r>
              <a:rPr lang="en-US" altLang="zh-TW" sz="2200" dirty="0"/>
              <a:t>:</a:t>
            </a:r>
            <a:r>
              <a:rPr lang="zh-TW" altLang="en-US" sz="2200" dirty="0"/>
              <a:t> 台北市南港區園區街</a:t>
            </a:r>
            <a:r>
              <a:rPr lang="en-US" altLang="zh-TW" sz="2200" dirty="0"/>
              <a:t>3</a:t>
            </a:r>
            <a:r>
              <a:rPr lang="zh-TW" altLang="en-US" sz="2200" dirty="0"/>
              <a:t>號</a:t>
            </a:r>
            <a:r>
              <a:rPr lang="en-US" altLang="zh-TW" sz="2200" dirty="0"/>
              <a:t>16</a:t>
            </a:r>
            <a:r>
              <a:rPr lang="zh-TW" altLang="en-US" sz="2200" dirty="0"/>
              <a:t>樓 </a:t>
            </a:r>
            <a:r>
              <a:rPr lang="en-US" altLang="zh-TW" sz="2200" dirty="0"/>
              <a:t>(F</a:t>
            </a:r>
            <a:r>
              <a:rPr lang="zh-TW" altLang="en-US" sz="2200" dirty="0"/>
              <a:t>棟</a:t>
            </a:r>
            <a:r>
              <a:rPr lang="en-US" altLang="zh-TW" sz="2200" dirty="0"/>
              <a:t>)</a:t>
            </a:r>
          </a:p>
          <a:p>
            <a:pPr marL="0" indent="0">
              <a:spcAft>
                <a:spcPct val="20000"/>
              </a:spcAft>
              <a:buNone/>
            </a:pPr>
            <a:r>
              <a:rPr lang="zh-TW" altLang="en-US" sz="2200" dirty="0" smtClean="0">
                <a:latin typeface="+mn-lt"/>
              </a:rPr>
              <a:t> </a:t>
            </a:r>
            <a:endParaRPr lang="en-US" altLang="zh-TW" sz="2200" dirty="0">
              <a:latin typeface="+mn-lt"/>
            </a:endParaRPr>
          </a:p>
        </p:txBody>
      </p:sp>
      <p:sp>
        <p:nvSpPr>
          <p:cNvPr id="5" name="Slide Number Placeholder 3"/>
          <p:cNvSpPr txBox="1">
            <a:spLocks/>
          </p:cNvSpPr>
          <p:nvPr/>
        </p:nvSpPr>
        <p:spPr>
          <a:xfrm>
            <a:off x="8604448" y="5888995"/>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6</a:t>
            </a:fld>
            <a:endParaRPr lang="zh-TW" altLang="en-US" dirty="0"/>
          </a:p>
        </p:txBody>
      </p:sp>
    </p:spTree>
    <p:extLst>
      <p:ext uri="{BB962C8B-B14F-4D97-AF65-F5344CB8AC3E}">
        <p14:creationId xmlns:p14="http://schemas.microsoft.com/office/powerpoint/2010/main" val="2209493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7504" y="-27384"/>
            <a:ext cx="8229600" cy="994122"/>
          </a:xfrm>
        </p:spPr>
        <p:txBody>
          <a:bodyPr>
            <a:normAutofit/>
          </a:bodyPr>
          <a:lstStyle/>
          <a:p>
            <a:r>
              <a:rPr lang="zh-TW" altLang="en-US" dirty="0" smtClean="0"/>
              <a:t>寶齡發展</a:t>
            </a:r>
            <a:r>
              <a:rPr lang="zh-TW" altLang="en-US" dirty="0"/>
              <a:t>沿革</a:t>
            </a: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06" y="836712"/>
            <a:ext cx="6675814"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6949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t>經營理念與願景</a:t>
            </a:r>
          </a:p>
        </p:txBody>
      </p:sp>
      <p:sp>
        <p:nvSpPr>
          <p:cNvPr id="5" name="內容版面配置區 4"/>
          <p:cNvSpPr>
            <a:spLocks noGrp="1"/>
          </p:cNvSpPr>
          <p:nvPr>
            <p:ph idx="1"/>
          </p:nvPr>
        </p:nvSpPr>
        <p:spPr>
          <a:xfrm>
            <a:off x="467544" y="1412776"/>
            <a:ext cx="8229600" cy="4824536"/>
          </a:xfrm>
        </p:spPr>
        <p:txBody>
          <a:bodyPr>
            <a:normAutofit/>
          </a:bodyPr>
          <a:lstStyle/>
          <a:p>
            <a:endParaRPr lang="en-US" altLang="zh-TW" dirty="0" smtClean="0"/>
          </a:p>
          <a:p>
            <a:r>
              <a:rPr lang="zh-TW" altLang="en-US" dirty="0" smtClean="0"/>
              <a:t>                </a:t>
            </a:r>
            <a:r>
              <a:rPr lang="en-US" altLang="zh-TW" dirty="0" smtClean="0"/>
              <a:t>=</a:t>
            </a:r>
            <a:r>
              <a:rPr lang="zh-TW" altLang="en-US" dirty="0" smtClean="0"/>
              <a:t> 寶貝你的年齡</a:t>
            </a:r>
            <a:endParaRPr lang="en-US" altLang="zh-TW" dirty="0" smtClean="0"/>
          </a:p>
          <a:p>
            <a:pPr marL="0" indent="0">
              <a:buNone/>
            </a:pPr>
            <a:endParaRPr lang="en-US" altLang="zh-TW" dirty="0" smtClean="0"/>
          </a:p>
          <a:p>
            <a:r>
              <a:rPr lang="zh-TW" altLang="en-US" dirty="0" smtClean="0"/>
              <a:t>寶齡願景</a:t>
            </a:r>
            <a:r>
              <a:rPr lang="en-US" altLang="zh-TW" dirty="0" smtClean="0"/>
              <a:t>:</a:t>
            </a:r>
            <a:r>
              <a:rPr lang="zh-TW" altLang="en-US" dirty="0" smtClean="0"/>
              <a:t> </a:t>
            </a:r>
            <a:r>
              <a:rPr lang="en-US" altLang="zh-TW" dirty="0" smtClean="0"/>
              <a:t>『</a:t>
            </a:r>
            <a:r>
              <a:rPr lang="zh-TW" altLang="en-US" dirty="0" smtClean="0"/>
              <a:t>讓人人都能盡情享受生命的美好</a:t>
            </a:r>
            <a:r>
              <a:rPr lang="en-US" altLang="zh-TW" dirty="0" smtClean="0"/>
              <a:t>!』</a:t>
            </a:r>
          </a:p>
          <a:p>
            <a:endParaRPr lang="en-US" altLang="zh-TW" dirty="0" smtClean="0"/>
          </a:p>
          <a:p>
            <a:r>
              <a:rPr lang="zh-TW" altLang="en-US" dirty="0" smtClean="0"/>
              <a:t>經營理念</a:t>
            </a:r>
            <a:r>
              <a:rPr lang="en-US" altLang="zh-TW" dirty="0" smtClean="0"/>
              <a:t>:</a:t>
            </a:r>
            <a:r>
              <a:rPr lang="zh-TW" altLang="en-US" dirty="0" smtClean="0"/>
              <a:t> </a:t>
            </a:r>
            <a:endParaRPr lang="en-US" altLang="zh-TW" dirty="0" smtClean="0"/>
          </a:p>
          <a:p>
            <a:pPr lvl="1">
              <a:spcBef>
                <a:spcPts val="1200"/>
              </a:spcBef>
              <a:spcAft>
                <a:spcPts val="600"/>
              </a:spcAft>
            </a:pPr>
            <a:r>
              <a:rPr lang="zh-TW" altLang="en-US" dirty="0" smtClean="0">
                <a:solidFill>
                  <a:srgbClr val="FF0000"/>
                </a:solidFill>
              </a:rPr>
              <a:t>健康</a:t>
            </a:r>
            <a:r>
              <a:rPr lang="zh-TW" altLang="en-US" dirty="0" smtClean="0"/>
              <a:t> </a:t>
            </a:r>
            <a:r>
              <a:rPr lang="en-US" altLang="zh-TW" dirty="0" smtClean="0"/>
              <a:t>:</a:t>
            </a:r>
            <a:r>
              <a:rPr lang="zh-TW" altLang="en-US" dirty="0" smtClean="0"/>
              <a:t> 研發出具有差異化的優質產品</a:t>
            </a:r>
            <a:endParaRPr lang="en-US" altLang="zh-TW" dirty="0" smtClean="0"/>
          </a:p>
          <a:p>
            <a:pPr lvl="1">
              <a:spcBef>
                <a:spcPts val="1200"/>
              </a:spcBef>
              <a:spcAft>
                <a:spcPts val="600"/>
              </a:spcAft>
            </a:pPr>
            <a:r>
              <a:rPr lang="zh-TW" altLang="en-US" dirty="0" smtClean="0">
                <a:solidFill>
                  <a:srgbClr val="FF0000"/>
                </a:solidFill>
              </a:rPr>
              <a:t>關懷</a:t>
            </a:r>
            <a:r>
              <a:rPr lang="zh-TW" altLang="en-US" dirty="0" smtClean="0"/>
              <a:t> </a:t>
            </a:r>
            <a:r>
              <a:rPr lang="en-US" altLang="zh-TW" dirty="0" smtClean="0"/>
              <a:t>:</a:t>
            </a:r>
            <a:r>
              <a:rPr lang="zh-TW" altLang="en-US" dirty="0" smtClean="0"/>
              <a:t> 讓世上所有人均能享受美好生命</a:t>
            </a:r>
            <a:endParaRPr lang="en-US" altLang="zh-TW" dirty="0" smtClean="0"/>
          </a:p>
          <a:p>
            <a:pPr lvl="1">
              <a:spcBef>
                <a:spcPts val="1200"/>
              </a:spcBef>
              <a:spcAft>
                <a:spcPts val="600"/>
              </a:spcAft>
            </a:pPr>
            <a:r>
              <a:rPr lang="zh-TW" altLang="en-US" dirty="0">
                <a:solidFill>
                  <a:srgbClr val="FF0000"/>
                </a:solidFill>
              </a:rPr>
              <a:t>分享 </a:t>
            </a:r>
            <a:r>
              <a:rPr lang="en-US" altLang="zh-TW" dirty="0"/>
              <a:t>:</a:t>
            </a:r>
            <a:r>
              <a:rPr lang="zh-TW" altLang="en-US" dirty="0"/>
              <a:t> 將寶齡健康照護產品呈現於世界各地</a:t>
            </a:r>
            <a:endParaRPr lang="en-US" altLang="zh-TW" dirty="0"/>
          </a:p>
          <a:p>
            <a:pPr lvl="1">
              <a:spcBef>
                <a:spcPts val="1200"/>
              </a:spcBef>
              <a:spcAft>
                <a:spcPts val="600"/>
              </a:spcAft>
            </a:pPr>
            <a:endParaRPr lang="en-US" altLang="zh-TW" dirty="0" smtClean="0"/>
          </a:p>
          <a:p>
            <a:endParaRPr lang="en-US" altLang="zh-TW" dirty="0" smtClean="0"/>
          </a:p>
          <a:p>
            <a:endParaRPr lang="en-US" altLang="zh-TW" dirty="0"/>
          </a:p>
          <a:p>
            <a:endParaRPr lang="en-US" altLang="zh-TW" dirty="0" smtClean="0"/>
          </a:p>
          <a:p>
            <a:endParaRPr lang="zh-TW" altLang="en-US" dirty="0"/>
          </a:p>
        </p:txBody>
      </p:sp>
      <p:pic>
        <p:nvPicPr>
          <p:cNvPr id="6"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58" t="35060" r="28686" b="41005"/>
          <a:stretch/>
        </p:blipFill>
        <p:spPr bwMode="auto">
          <a:xfrm>
            <a:off x="827584" y="1700808"/>
            <a:ext cx="1440160" cy="741908"/>
          </a:xfrm>
          <a:prstGeom prst="rect">
            <a:avLst/>
          </a:prstGeom>
          <a:solidFill>
            <a:srgbClr val="FFC000"/>
          </a:solidFill>
          <a:ln>
            <a:noFill/>
          </a:ln>
        </p:spPr>
      </p:pic>
      <p:sp>
        <p:nvSpPr>
          <p:cNvPr id="7" name="Slide Number Placeholder 3"/>
          <p:cNvSpPr txBox="1">
            <a:spLocks/>
          </p:cNvSpPr>
          <p:nvPr/>
        </p:nvSpPr>
        <p:spPr>
          <a:xfrm>
            <a:off x="467544" y="6373496"/>
            <a:ext cx="432048" cy="365125"/>
          </a:xfrm>
          <a:prstGeom prst="rect">
            <a:avLst/>
          </a:prstGeom>
          <a:solidFill>
            <a:srgbClr val="003366"/>
          </a:solidFill>
        </p:spPr>
        <p:txBody>
          <a:bodyPr vert="horz" lIns="91440" tIns="45720" rIns="91440" bIns="45720" rtlCol="0" anchor="ctr"/>
          <a:lstStyle>
            <a:defPPr>
              <a:defRPr lang="zh-TW"/>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870E760-6688-4F3E-8C8D-461D3A053907}" type="slidenum">
              <a:rPr lang="zh-TW" altLang="en-US" smtClean="0"/>
              <a:pPr/>
              <a:t>8</a:t>
            </a:fld>
            <a:endParaRPr lang="zh-TW" altLang="en-US" dirty="0"/>
          </a:p>
        </p:txBody>
      </p:sp>
      <p:pic>
        <p:nvPicPr>
          <p:cNvPr id="8" name="圖片 7"/>
          <p:cNvPicPr>
            <a:picLocks noChangeAspect="1"/>
          </p:cNvPicPr>
          <p:nvPr/>
        </p:nvPicPr>
        <p:blipFill rotWithShape="1">
          <a:blip r:embed="rId3" cstate="print">
            <a:extLst>
              <a:ext uri="{28A0092B-C50C-407E-A947-70E740481C1C}">
                <a14:useLocalDpi xmlns:a14="http://schemas.microsoft.com/office/drawing/2010/main" val="0"/>
              </a:ext>
            </a:extLst>
          </a:blip>
          <a:srcRect r="22424"/>
          <a:stretch/>
        </p:blipFill>
        <p:spPr>
          <a:xfrm>
            <a:off x="4932040" y="107407"/>
            <a:ext cx="4106679" cy="2276872"/>
          </a:xfrm>
          <a:prstGeom prst="rect">
            <a:avLst/>
          </a:prstGeom>
        </p:spPr>
      </p:pic>
    </p:spTree>
    <p:extLst>
      <p:ext uri="{BB962C8B-B14F-4D97-AF65-F5344CB8AC3E}">
        <p14:creationId xmlns:p14="http://schemas.microsoft.com/office/powerpoint/2010/main" val="28717864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Market Positioning</a:t>
            </a:r>
            <a:endParaRPr lang="zh-TW" altLang="en-US"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772816"/>
            <a:ext cx="8419317" cy="3744416"/>
          </a:xfrm>
        </p:spPr>
      </p:pic>
    </p:spTree>
    <p:extLst>
      <p:ext uri="{BB962C8B-B14F-4D97-AF65-F5344CB8AC3E}">
        <p14:creationId xmlns:p14="http://schemas.microsoft.com/office/powerpoint/2010/main" val="2088980901"/>
      </p:ext>
    </p:extLst>
  </p:cSld>
  <p:clrMapOvr>
    <a:masterClrMapping/>
  </p:clrMapOvr>
</p:sld>
</file>

<file path=ppt/theme/theme1.xml><?xml version="1.0" encoding="utf-8"?>
<a:theme xmlns:a="http://schemas.openxmlformats.org/drawingml/2006/main" name="Office 佈景主題">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38423</TotalTime>
  <Words>1572</Words>
  <Application>Microsoft Office PowerPoint</Application>
  <PresentationFormat>如螢幕大小 (4:3)</PresentationFormat>
  <Paragraphs>345</Paragraphs>
  <Slides>34</Slides>
  <Notes>13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34</vt:i4>
      </vt:variant>
    </vt:vector>
  </HeadingPairs>
  <TitlesOfParts>
    <vt:vector size="41" baseType="lpstr">
      <vt:lpstr>微軟正黑體</vt:lpstr>
      <vt:lpstr>新細明體</vt:lpstr>
      <vt:lpstr>Arial</vt:lpstr>
      <vt:lpstr>Calibri</vt:lpstr>
      <vt:lpstr>Century Gothic</vt:lpstr>
      <vt:lpstr>Wingdings</vt:lpstr>
      <vt:lpstr>Office 佈景主題</vt:lpstr>
      <vt:lpstr>寶齡富錦生技股份有限公司 公司簡介 丁爾昆 發言人  2017.08.10</vt:lpstr>
      <vt:lpstr>Disclaimer </vt:lpstr>
      <vt:lpstr>簡報大綱</vt:lpstr>
      <vt:lpstr>寶齡富錦公司簡介</vt:lpstr>
      <vt:lpstr>寶齡的誕生 – 班友故事</vt:lpstr>
      <vt:lpstr>PBF Company Overview </vt:lpstr>
      <vt:lpstr>寶齡發展沿革</vt:lpstr>
      <vt:lpstr>經營理念與願景</vt:lpstr>
      <vt:lpstr>Market Positioning</vt:lpstr>
      <vt:lpstr>PowerPoint 簡報</vt:lpstr>
      <vt:lpstr>Core Product Lines 以『增進健康與生命品質』為中心，發展核心事業</vt:lpstr>
      <vt:lpstr>西藥製藥 Pharmaceutical</vt:lpstr>
      <vt:lpstr>感染控制 Disinfection</vt:lpstr>
      <vt:lpstr>延緩老化 Anti-aging 藥妝(Cosmeceuticals) &amp;保健(Nutraceuticals) </vt:lpstr>
      <vt:lpstr>Anti-Aging - China</vt:lpstr>
      <vt:lpstr>PowerPoint 簡報</vt:lpstr>
      <vt:lpstr>Establish International Nephrology Brand</vt:lpstr>
      <vt:lpstr>Nephoxil– Complete Patent Protection</vt:lpstr>
      <vt:lpstr>PBF Operation report</vt:lpstr>
      <vt:lpstr>103-105 Balance Sheet</vt:lpstr>
      <vt:lpstr>103-105年營業利益與稅前利益趨勢</vt:lpstr>
      <vt:lpstr>103-105 Revenue by Product Lines</vt:lpstr>
      <vt:lpstr>103-105 R&amp;D Expenditures</vt:lpstr>
      <vt:lpstr>2017 H1 Financial Report</vt:lpstr>
      <vt:lpstr>Nephoxil Global Sales (US-Keryx)</vt:lpstr>
      <vt:lpstr>拿百磷 - US Auryxia</vt:lpstr>
      <vt:lpstr>全球唯一雙效型非鋁非鈣新型磷結合劑 (US Market)</vt:lpstr>
      <vt:lpstr>Nephoxil Global Sales (JP-Torii)</vt:lpstr>
      <vt:lpstr>Nephoxil - Japan Riona</vt:lpstr>
      <vt:lpstr>Nephoxil – Korea (KKKR)進度</vt:lpstr>
      <vt:lpstr>Nephoxil – China Progress</vt:lpstr>
      <vt:lpstr>創新事業 Innovation Business 創新技術、創新產品、領先全球</vt:lpstr>
      <vt:lpstr>寶齡已建立國際級創新研發平台</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yvonne</dc:creator>
  <cp:lastModifiedBy>丁爾昆</cp:lastModifiedBy>
  <cp:revision>1466</cp:revision>
  <cp:lastPrinted>2017-08-09T00:26:19Z</cp:lastPrinted>
  <dcterms:created xsi:type="dcterms:W3CDTF">2013-06-07T05:05:41Z</dcterms:created>
  <dcterms:modified xsi:type="dcterms:W3CDTF">2017-08-09T02:20:08Z</dcterms:modified>
</cp:coreProperties>
</file>